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2.xml" ContentType="application/vnd.openxmlformats-officedocument.drawingml.chart+xml"/>
  <Override PartName="/ppt/theme/themeOverride1.xml" ContentType="application/vnd.openxmlformats-officedocument.themeOverr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handoutMasterIdLst>
    <p:handoutMasterId r:id="rId24"/>
  </p:handoutMasterIdLst>
  <p:sldIdLst>
    <p:sldId id="256" r:id="rId2"/>
    <p:sldId id="261" r:id="rId3"/>
    <p:sldId id="282" r:id="rId4"/>
    <p:sldId id="257" r:id="rId5"/>
    <p:sldId id="258" r:id="rId6"/>
    <p:sldId id="259" r:id="rId7"/>
    <p:sldId id="263" r:id="rId8"/>
    <p:sldId id="262" r:id="rId9"/>
    <p:sldId id="260" r:id="rId10"/>
    <p:sldId id="265" r:id="rId11"/>
    <p:sldId id="266" r:id="rId12"/>
    <p:sldId id="267" r:id="rId13"/>
    <p:sldId id="268" r:id="rId14"/>
    <p:sldId id="269" r:id="rId15"/>
    <p:sldId id="270" r:id="rId16"/>
    <p:sldId id="271" r:id="rId17"/>
    <p:sldId id="279" r:id="rId18"/>
    <p:sldId id="280" r:id="rId19"/>
    <p:sldId id="281" r:id="rId20"/>
    <p:sldId id="274" r:id="rId21"/>
    <p:sldId id="278" r:id="rId22"/>
  </p:sldIdLst>
  <p:sldSz cx="12192000" cy="6858000"/>
  <p:notesSz cx="6797675"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ulie Champagne" initials="JC" lastIdx="1" clrIdx="0">
    <p:extLst>
      <p:ext uri="{19B8F6BF-5375-455C-9EA6-DF929625EA0E}">
        <p15:presenceInfo xmlns:p15="http://schemas.microsoft.com/office/powerpoint/2012/main" userId="S-1-5-21-1781597359-2571020223-2894788533-165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9FAEE5"/>
    <a:srgbClr val="FDC608"/>
    <a:srgbClr val="1CB8CF"/>
    <a:srgbClr val="A36298"/>
    <a:srgbClr val="98C222"/>
    <a:srgbClr val="C3CCEF"/>
    <a:srgbClr val="9BABE5"/>
    <a:srgbClr val="3250C0"/>
    <a:srgbClr val="7087D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79243" autoAdjust="0"/>
  </p:normalViewPr>
  <p:slideViewPr>
    <p:cSldViewPr snapToGrid="0">
      <p:cViewPr varScale="1">
        <p:scale>
          <a:sx n="83" d="100"/>
          <a:sy n="83" d="100"/>
        </p:scale>
        <p:origin x="1590" y="60"/>
      </p:cViewPr>
      <p:guideLst/>
    </p:cSldViewPr>
  </p:slideViewPr>
  <p:notesTextViewPr>
    <p:cViewPr>
      <p:scale>
        <a:sx n="1" d="1"/>
        <a:sy n="1" d="1"/>
      </p:scale>
      <p:origin x="0" y="0"/>
    </p:cViewPr>
  </p:notesTextViewPr>
  <p:notesViewPr>
    <p:cSldViewPr snapToGrid="0">
      <p:cViewPr varScale="1">
        <p:scale>
          <a:sx n="81" d="100"/>
          <a:sy n="81" d="100"/>
        </p:scale>
        <p:origin x="3042"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5/10/relationships/revisionInfo" Target="revisionInfo.xml"/></Relationships>
</file>

<file path=ppt/charts/_rels/chart1.xml.rels><?xml version="1.0" encoding="UTF-8" standalone="yes"?>
<Relationships xmlns="http://schemas.openxmlformats.org/package/2006/relationships"><Relationship Id="rId3" Type="http://schemas.openxmlformats.org/officeDocument/2006/relationships/oleObject" Target="file:///\\192.168.15.11\Data2\INTERREG%20V\Communication\Op&#233;rateurs\Ev&#233;nements%20op&#233;rateurs\sch&#233;ma%20budget%20coop&#233;ration%20territoriale%20europ&#233;nne.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2" Type="http://schemas.openxmlformats.org/officeDocument/2006/relationships/oleObject" Target="Classeur1"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solidFill>
                <a:srgbClr val="000099"/>
              </a:solidFill>
              <a:ln w="25400">
                <a:solidFill>
                  <a:schemeClr val="lt1"/>
                </a:solidFill>
              </a:ln>
              <a:effectLst/>
              <a:sp3d contourW="25400">
                <a:contourClr>
                  <a:schemeClr val="lt1"/>
                </a:contourClr>
              </a:sp3d>
            </c:spPr>
            <c:extLst>
              <c:ext xmlns:c16="http://schemas.microsoft.com/office/drawing/2014/chart" uri="{C3380CC4-5D6E-409C-BE32-E72D297353CC}">
                <c16:uniqueId val="{00000001-FE33-4AA2-92FD-B44B4AE8F562}"/>
              </c:ext>
            </c:extLst>
          </c:dPt>
          <c:dPt>
            <c:idx val="1"/>
            <c:bubble3D val="0"/>
            <c:spPr>
              <a:solidFill>
                <a:srgbClr val="9FAEE5"/>
              </a:solidFill>
              <a:ln w="25400">
                <a:solidFill>
                  <a:schemeClr val="lt1"/>
                </a:solidFill>
              </a:ln>
              <a:effectLst/>
              <a:sp3d contourW="25400">
                <a:contourClr>
                  <a:schemeClr val="lt1"/>
                </a:contourClr>
              </a:sp3d>
            </c:spPr>
            <c:extLst>
              <c:ext xmlns:c16="http://schemas.microsoft.com/office/drawing/2014/chart" uri="{C3380CC4-5D6E-409C-BE32-E72D297353CC}">
                <c16:uniqueId val="{00000003-FE33-4AA2-92FD-B44B4AE8F562}"/>
              </c:ext>
            </c:extLst>
          </c:dPt>
          <c:dPt>
            <c:idx val="2"/>
            <c:bubble3D val="0"/>
            <c:spPr>
              <a:solidFill>
                <a:srgbClr val="FFCC00"/>
              </a:solidFill>
              <a:ln w="25400">
                <a:solidFill>
                  <a:schemeClr val="lt1"/>
                </a:solidFill>
              </a:ln>
              <a:effectLst/>
              <a:sp3d contourW="25400">
                <a:contourClr>
                  <a:schemeClr val="lt1"/>
                </a:contourClr>
              </a:sp3d>
            </c:spPr>
            <c:extLst>
              <c:ext xmlns:c16="http://schemas.microsoft.com/office/drawing/2014/chart" uri="{C3380CC4-5D6E-409C-BE32-E72D297353CC}">
                <c16:uniqueId val="{00000005-FE33-4AA2-92FD-B44B4AE8F562}"/>
              </c:ext>
            </c:extLst>
          </c:dPt>
          <c:cat>
            <c:strRef>
              <c:f>Feuil1!$K$3:$K$5</c:f>
              <c:strCache>
                <c:ptCount val="3"/>
                <c:pt idx="0">
                  <c:v>Transfrontalier
Grensoverschrijdend</c:v>
                </c:pt>
                <c:pt idx="1">
                  <c:v>Transnational
Transnationaal</c:v>
                </c:pt>
                <c:pt idx="2">
                  <c:v>Interrégional
Interregionaal</c:v>
                </c:pt>
              </c:strCache>
            </c:strRef>
          </c:cat>
          <c:val>
            <c:numRef>
              <c:f>Feuil1!$L$3:$L$5</c:f>
              <c:numCache>
                <c:formatCode>"€"\ #,##0.00</c:formatCode>
                <c:ptCount val="3"/>
                <c:pt idx="0">
                  <c:v>6600000000</c:v>
                </c:pt>
                <c:pt idx="1">
                  <c:v>2100000000</c:v>
                </c:pt>
                <c:pt idx="2">
                  <c:v>500000000</c:v>
                </c:pt>
              </c:numCache>
            </c:numRef>
          </c:val>
          <c:extLst>
            <c:ext xmlns:c16="http://schemas.microsoft.com/office/drawing/2014/chart" uri="{C3380CC4-5D6E-409C-BE32-E72D297353CC}">
              <c16:uniqueId val="{00000006-FE33-4AA2-92FD-B44B4AE8F562}"/>
            </c:ext>
          </c:extLst>
        </c:ser>
        <c:dLbls>
          <c:showLegendKey val="0"/>
          <c:showVal val="0"/>
          <c:showCatName val="0"/>
          <c:showSerName val="0"/>
          <c:showPercent val="0"/>
          <c:showBubbleSize val="0"/>
          <c:showLeaderLines val="1"/>
        </c:dLbls>
      </c:pie3DChart>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rgbClr val="000099"/>
              </a:solidFill>
              <a:latin typeface="Montserrat" panose="02000505000000020004" pitchFamily="2" charset="0"/>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
          <c:y val="8.3960373696515614E-2"/>
          <c:w val="1"/>
          <c:h val="0.91203703703703709"/>
        </c:manualLayout>
      </c:layout>
      <c:barChart>
        <c:barDir val="col"/>
        <c:grouping val="clustered"/>
        <c:varyColors val="0"/>
        <c:ser>
          <c:idx val="0"/>
          <c:order val="0"/>
          <c:spPr>
            <a:solidFill>
              <a:srgbClr val="FFC000"/>
            </a:solidFill>
          </c:spPr>
          <c:invertIfNegative val="0"/>
          <c:dPt>
            <c:idx val="0"/>
            <c:invertIfNegative val="0"/>
            <c:bubble3D val="0"/>
            <c:spPr>
              <a:solidFill>
                <a:srgbClr val="FDC608"/>
              </a:solidFill>
            </c:spPr>
            <c:extLst>
              <c:ext xmlns:c16="http://schemas.microsoft.com/office/drawing/2014/chart" uri="{C3380CC4-5D6E-409C-BE32-E72D297353CC}">
                <c16:uniqueId val="{00000001-E3ED-4B26-818A-937FC8FC5B46}"/>
              </c:ext>
            </c:extLst>
          </c:dPt>
          <c:dPt>
            <c:idx val="1"/>
            <c:invertIfNegative val="0"/>
            <c:bubble3D val="0"/>
            <c:spPr>
              <a:solidFill>
                <a:srgbClr val="1CB8CF"/>
              </a:solidFill>
            </c:spPr>
            <c:extLst>
              <c:ext xmlns:c16="http://schemas.microsoft.com/office/drawing/2014/chart" uri="{C3380CC4-5D6E-409C-BE32-E72D297353CC}">
                <c16:uniqueId val="{00000003-E3ED-4B26-818A-937FC8FC5B46}"/>
              </c:ext>
            </c:extLst>
          </c:dPt>
          <c:dPt>
            <c:idx val="2"/>
            <c:invertIfNegative val="0"/>
            <c:bubble3D val="0"/>
            <c:spPr>
              <a:solidFill>
                <a:srgbClr val="98C222"/>
              </a:solidFill>
            </c:spPr>
            <c:extLst>
              <c:ext xmlns:c16="http://schemas.microsoft.com/office/drawing/2014/chart" uri="{C3380CC4-5D6E-409C-BE32-E72D297353CC}">
                <c16:uniqueId val="{00000005-E3ED-4B26-818A-937FC8FC5B46}"/>
              </c:ext>
            </c:extLst>
          </c:dPt>
          <c:dPt>
            <c:idx val="3"/>
            <c:invertIfNegative val="0"/>
            <c:bubble3D val="0"/>
            <c:spPr>
              <a:solidFill>
                <a:srgbClr val="A36298"/>
              </a:solidFill>
            </c:spPr>
            <c:extLst>
              <c:ext xmlns:c16="http://schemas.microsoft.com/office/drawing/2014/chart" uri="{C3380CC4-5D6E-409C-BE32-E72D297353CC}">
                <c16:uniqueId val="{00000007-E3ED-4B26-818A-937FC8FC5B46}"/>
              </c:ext>
            </c:extLst>
          </c:dPt>
          <c:val>
            <c:numRef>
              <c:f>Feuil1!$D$3:$D$6</c:f>
              <c:numCache>
                <c:formatCode>#,##0</c:formatCode>
                <c:ptCount val="4"/>
                <c:pt idx="0">
                  <c:v>54491966</c:v>
                </c:pt>
                <c:pt idx="1">
                  <c:v>25496557</c:v>
                </c:pt>
                <c:pt idx="2">
                  <c:v>42494261</c:v>
                </c:pt>
                <c:pt idx="3">
                  <c:v>32295639</c:v>
                </c:pt>
              </c:numCache>
            </c:numRef>
          </c:val>
          <c:extLst>
            <c:ext xmlns:c16="http://schemas.microsoft.com/office/drawing/2014/chart" uri="{C3380CC4-5D6E-409C-BE32-E72D297353CC}">
              <c16:uniqueId val="{00000008-E3ED-4B26-818A-937FC8FC5B46}"/>
            </c:ext>
          </c:extLst>
        </c:ser>
        <c:dLbls>
          <c:showLegendKey val="0"/>
          <c:showVal val="0"/>
          <c:showCatName val="0"/>
          <c:showSerName val="0"/>
          <c:showPercent val="0"/>
          <c:showBubbleSize val="0"/>
        </c:dLbls>
        <c:gapWidth val="150"/>
        <c:axId val="146617432"/>
        <c:axId val="144967104"/>
      </c:barChart>
      <c:catAx>
        <c:axId val="146617432"/>
        <c:scaling>
          <c:orientation val="minMax"/>
        </c:scaling>
        <c:delete val="1"/>
        <c:axPos val="b"/>
        <c:majorTickMark val="out"/>
        <c:minorTickMark val="none"/>
        <c:tickLblPos val="nextTo"/>
        <c:crossAx val="144967104"/>
        <c:crosses val="autoZero"/>
        <c:auto val="1"/>
        <c:lblAlgn val="ctr"/>
        <c:lblOffset val="100"/>
        <c:noMultiLvlLbl val="0"/>
      </c:catAx>
      <c:valAx>
        <c:axId val="144967104"/>
        <c:scaling>
          <c:orientation val="minMax"/>
        </c:scaling>
        <c:delete val="1"/>
        <c:axPos val="l"/>
        <c:majorGridlines>
          <c:spPr>
            <a:ln>
              <a:noFill/>
            </a:ln>
          </c:spPr>
        </c:majorGridlines>
        <c:numFmt formatCode="#,##0" sourceLinked="1"/>
        <c:majorTickMark val="out"/>
        <c:minorTickMark val="none"/>
        <c:tickLblPos val="nextTo"/>
        <c:crossAx val="146617432"/>
        <c:crosses val="autoZero"/>
        <c:crossBetween val="between"/>
      </c:valAx>
      <c:spPr>
        <a:noFill/>
        <a:ln w="25400">
          <a:noFill/>
        </a:ln>
      </c:spPr>
    </c:plotArea>
    <c:plotVisOnly val="1"/>
    <c:dispBlanksAs val="zero"/>
    <c:showDLblsOverMax val="0"/>
  </c:chart>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fr-BE"/>
          </a:p>
        </p:txBody>
      </p:sp>
      <p:sp>
        <p:nvSpPr>
          <p:cNvPr id="3" name="Espace réservé de la date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2458AB51-2F03-4796-A17E-942152E6DD1D}" type="datetimeFigureOut">
              <a:rPr lang="fr-BE" smtClean="0"/>
              <a:t>12/09/2017</a:t>
            </a:fld>
            <a:endParaRPr lang="fr-BE"/>
          </a:p>
        </p:txBody>
      </p:sp>
      <p:sp>
        <p:nvSpPr>
          <p:cNvPr id="4" name="Espace réservé du pied de page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fr-BE"/>
          </a:p>
        </p:txBody>
      </p:sp>
      <p:sp>
        <p:nvSpPr>
          <p:cNvPr id="5" name="Espace réservé du numéro de diapositive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28683128-F38F-46EF-B487-88527F05BDEC}" type="slidenum">
              <a:rPr lang="fr-BE" smtClean="0"/>
              <a:t>‹N°›</a:t>
            </a:fld>
            <a:endParaRPr lang="fr-BE"/>
          </a:p>
        </p:txBody>
      </p:sp>
    </p:spTree>
    <p:extLst>
      <p:ext uri="{BB962C8B-B14F-4D97-AF65-F5344CB8AC3E}">
        <p14:creationId xmlns:p14="http://schemas.microsoft.com/office/powerpoint/2010/main" val="9620133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fr-BE"/>
          </a:p>
        </p:txBody>
      </p:sp>
      <p:sp>
        <p:nvSpPr>
          <p:cNvPr id="3" name="Espace réservé de la date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F3691416-A114-470F-A839-C86F6B9425A1}" type="datetimeFigureOut">
              <a:rPr lang="fr-BE" smtClean="0"/>
              <a:t>12/09/2017</a:t>
            </a:fld>
            <a:endParaRPr lang="fr-BE"/>
          </a:p>
        </p:txBody>
      </p:sp>
      <p:sp>
        <p:nvSpPr>
          <p:cNvPr id="4" name="Espace réservé de l'image des diapositives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fr-BE"/>
          </a:p>
        </p:txBody>
      </p:sp>
      <p:sp>
        <p:nvSpPr>
          <p:cNvPr id="5" name="Espace réservé des notes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6" name="Espace réservé du pied de page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fr-BE"/>
          </a:p>
        </p:txBody>
      </p:sp>
      <p:sp>
        <p:nvSpPr>
          <p:cNvPr id="7" name="Espace réservé du numéro de diapositive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6AC06F16-C348-41FC-9174-D00083959C76}" type="slidenum">
              <a:rPr lang="fr-BE" smtClean="0"/>
              <a:t>‹N°›</a:t>
            </a:fld>
            <a:endParaRPr lang="fr-BE"/>
          </a:p>
        </p:txBody>
      </p:sp>
    </p:spTree>
    <p:extLst>
      <p:ext uri="{BB962C8B-B14F-4D97-AF65-F5344CB8AC3E}">
        <p14:creationId xmlns:p14="http://schemas.microsoft.com/office/powerpoint/2010/main" val="21578216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www.interreg-fwvl.eu/"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BE" sz="1200" kern="1200" dirty="0">
                <a:solidFill>
                  <a:schemeClr val="tx1"/>
                </a:solidFill>
                <a:effectLst/>
                <a:latin typeface="+mn-lt"/>
                <a:ea typeface="+mn-ea"/>
                <a:cs typeface="+mn-cs"/>
              </a:rPr>
              <a:t>Mesdames, Messieurs, bonjour, </a:t>
            </a:r>
          </a:p>
          <a:p>
            <a:r>
              <a:rPr lang="fr-BE" sz="1200" kern="1200" dirty="0">
                <a:solidFill>
                  <a:schemeClr val="tx1"/>
                </a:solidFill>
                <a:effectLst/>
                <a:latin typeface="+mn-lt"/>
                <a:ea typeface="+mn-ea"/>
                <a:cs typeface="+mn-cs"/>
              </a:rPr>
              <a:t>Nous tenons tout d’abord à remercier … pour son invitation à cet événement du projet ………..</a:t>
            </a:r>
          </a:p>
          <a:p>
            <a:r>
              <a:rPr lang="fr-BE" sz="1200" kern="1200" dirty="0">
                <a:solidFill>
                  <a:schemeClr val="tx1"/>
                </a:solidFill>
                <a:effectLst/>
                <a:latin typeface="+mn-lt"/>
                <a:ea typeface="+mn-ea"/>
                <a:cs typeface="+mn-cs"/>
              </a:rPr>
              <a:t>Nous remercions également l’ensemble du partenariat pour cette invitation. </a:t>
            </a:r>
          </a:p>
          <a:p>
            <a:r>
              <a:rPr lang="fr-BE" sz="1200" kern="1200" dirty="0">
                <a:solidFill>
                  <a:schemeClr val="tx1"/>
                </a:solidFill>
                <a:effectLst/>
                <a:latin typeface="+mn-lt"/>
                <a:ea typeface="+mn-ea"/>
                <a:cs typeface="+mn-cs"/>
              </a:rPr>
              <a:t>En guise d’introduction, nous allons vous présenter le programme Interreg, le programme européen qui soutient financièrement le projet ……….</a:t>
            </a:r>
          </a:p>
          <a:p>
            <a:endParaRPr lang="fr-BE" dirty="0"/>
          </a:p>
        </p:txBody>
      </p:sp>
      <p:sp>
        <p:nvSpPr>
          <p:cNvPr id="4" name="Espace réservé du numéro de diapositive 3"/>
          <p:cNvSpPr>
            <a:spLocks noGrp="1"/>
          </p:cNvSpPr>
          <p:nvPr>
            <p:ph type="sldNum" sz="quarter" idx="10"/>
          </p:nvPr>
        </p:nvSpPr>
        <p:spPr/>
        <p:txBody>
          <a:bodyPr/>
          <a:lstStyle/>
          <a:p>
            <a:fld id="{6AC06F16-C348-41FC-9174-D00083959C76}" type="slidenum">
              <a:rPr lang="fr-BE" smtClean="0"/>
              <a:t>1</a:t>
            </a:fld>
            <a:endParaRPr lang="fr-BE"/>
          </a:p>
        </p:txBody>
      </p:sp>
    </p:spTree>
    <p:extLst>
      <p:ext uri="{BB962C8B-B14F-4D97-AF65-F5344CB8AC3E}">
        <p14:creationId xmlns:p14="http://schemas.microsoft.com/office/powerpoint/2010/main" val="38749683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BE" sz="1200" kern="1200" dirty="0">
                <a:solidFill>
                  <a:schemeClr val="tx1"/>
                </a:solidFill>
                <a:effectLst/>
                <a:latin typeface="+mn-lt"/>
                <a:ea typeface="+mn-ea"/>
                <a:cs typeface="+mn-cs"/>
              </a:rPr>
              <a:t>Le programme de coopération transfrontalière Interreg V France-Wallonie-Vlaanderen a été lancé le 15 mai 2015. Il en est déjà à son 2</a:t>
            </a:r>
            <a:r>
              <a:rPr lang="fr-BE" sz="1200" kern="1200" baseline="30000" dirty="0">
                <a:solidFill>
                  <a:schemeClr val="tx1"/>
                </a:solidFill>
                <a:effectLst/>
                <a:latin typeface="+mn-lt"/>
                <a:ea typeface="+mn-ea"/>
                <a:cs typeface="+mn-cs"/>
              </a:rPr>
              <a:t>e</a:t>
            </a:r>
            <a:r>
              <a:rPr lang="fr-BE" sz="1200" kern="1200" dirty="0">
                <a:solidFill>
                  <a:schemeClr val="tx1"/>
                </a:solidFill>
                <a:effectLst/>
                <a:latin typeface="+mn-lt"/>
                <a:ea typeface="+mn-ea"/>
                <a:cs typeface="+mn-cs"/>
              </a:rPr>
              <a:t> appel à projets et portefeuilles de projets à son 2e appel à micro-projets. </a:t>
            </a:r>
          </a:p>
          <a:p>
            <a:r>
              <a:rPr lang="fr-BE" sz="1200" kern="1200" dirty="0">
                <a:solidFill>
                  <a:schemeClr val="tx1"/>
                </a:solidFill>
                <a:effectLst/>
                <a:latin typeface="+mn-lt"/>
                <a:ea typeface="+mn-ea"/>
                <a:cs typeface="+mn-cs"/>
              </a:rPr>
              <a:t>La stratégie du programme se décline en 4 axes ; chacun d’entre eux est subdivisé en objectif programme dans lesquels les projets s’inscrivent.</a:t>
            </a:r>
          </a:p>
          <a:p>
            <a:r>
              <a:rPr lang="fr-BE" sz="1200" kern="1200" dirty="0">
                <a:solidFill>
                  <a:schemeClr val="tx1"/>
                </a:solidFill>
                <a:effectLst/>
                <a:latin typeface="+mn-lt"/>
                <a:ea typeface="+mn-ea"/>
                <a:cs typeface="+mn-cs"/>
              </a:rPr>
              <a:t>Parmi les 11 objectifs thématiques proposés par la Commission européenne pour cette nouvelle période de programmation, nous avons choisi d’en retenir 4, à savoir :</a:t>
            </a:r>
          </a:p>
          <a:p>
            <a:pPr lvl="0"/>
            <a:r>
              <a:rPr lang="fr-BE" sz="1200" kern="1200" dirty="0">
                <a:solidFill>
                  <a:schemeClr val="tx1"/>
                </a:solidFill>
                <a:effectLst/>
                <a:latin typeface="+mn-lt"/>
                <a:ea typeface="+mn-ea"/>
                <a:cs typeface="+mn-cs"/>
              </a:rPr>
              <a:t>- Améliorer et soutenir la collaboration transfrontalière en recherche et innovation ;</a:t>
            </a:r>
          </a:p>
          <a:p>
            <a:pPr lvl="0"/>
            <a:r>
              <a:rPr lang="fr-BE" sz="1200" kern="1200" dirty="0">
                <a:solidFill>
                  <a:schemeClr val="tx1"/>
                </a:solidFill>
                <a:effectLst/>
                <a:latin typeface="+mn-lt"/>
                <a:ea typeface="+mn-ea"/>
                <a:cs typeface="+mn-cs"/>
              </a:rPr>
              <a:t>- Accroitre la compétitivité transfrontalière des petites et moyennes entreprises ;</a:t>
            </a:r>
          </a:p>
          <a:p>
            <a:pPr lvl="0"/>
            <a:r>
              <a:rPr lang="fr-BE" sz="1200" kern="1200" dirty="0">
                <a:solidFill>
                  <a:schemeClr val="tx1"/>
                </a:solidFill>
                <a:effectLst/>
                <a:latin typeface="+mn-lt"/>
                <a:ea typeface="+mn-ea"/>
                <a:cs typeface="+mn-cs"/>
              </a:rPr>
              <a:t>- Protéger et valoriser l’environnement par une gestion intégrée des ressources transfrontalières ;</a:t>
            </a:r>
          </a:p>
          <a:p>
            <a:pPr lvl="0"/>
            <a:r>
              <a:rPr lang="fr-BE" sz="1200" kern="1200" dirty="0">
                <a:solidFill>
                  <a:schemeClr val="tx1"/>
                </a:solidFill>
                <a:effectLst/>
                <a:latin typeface="+mn-lt"/>
                <a:ea typeface="+mn-ea"/>
                <a:cs typeface="+mn-cs"/>
              </a:rPr>
              <a:t>- Promouvoir la cohésion et l’identité commune des territoires transfrontaliers.</a:t>
            </a:r>
          </a:p>
          <a:p>
            <a:endParaRPr lang="fr-BE" dirty="0"/>
          </a:p>
        </p:txBody>
      </p:sp>
      <p:sp>
        <p:nvSpPr>
          <p:cNvPr id="4" name="Espace réservé du numéro de diapositive 3"/>
          <p:cNvSpPr>
            <a:spLocks noGrp="1"/>
          </p:cNvSpPr>
          <p:nvPr>
            <p:ph type="sldNum" sz="quarter" idx="10"/>
          </p:nvPr>
        </p:nvSpPr>
        <p:spPr/>
        <p:txBody>
          <a:bodyPr/>
          <a:lstStyle/>
          <a:p>
            <a:fld id="{6AC06F16-C348-41FC-9174-D00083959C76}" type="slidenum">
              <a:rPr lang="fr-BE" smtClean="0"/>
              <a:t>10</a:t>
            </a:fld>
            <a:endParaRPr lang="fr-BE"/>
          </a:p>
        </p:txBody>
      </p:sp>
    </p:spTree>
    <p:extLst>
      <p:ext uri="{BB962C8B-B14F-4D97-AF65-F5344CB8AC3E}">
        <p14:creationId xmlns:p14="http://schemas.microsoft.com/office/powerpoint/2010/main" val="23983901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BE" sz="1200" kern="1200" dirty="0">
                <a:solidFill>
                  <a:schemeClr val="tx1"/>
                </a:solidFill>
                <a:effectLst/>
                <a:latin typeface="+mn-lt"/>
                <a:ea typeface="+mn-ea"/>
                <a:cs typeface="+mn-cs"/>
              </a:rPr>
              <a:t>Au sein du programme de coopération, chacun de ces axes se compose en objectifs programmes.</a:t>
            </a:r>
          </a:p>
          <a:p>
            <a:r>
              <a:rPr lang="fr-BE" sz="1200" kern="1200" dirty="0">
                <a:solidFill>
                  <a:schemeClr val="tx1"/>
                </a:solidFill>
                <a:effectLst/>
                <a:latin typeface="+mn-lt"/>
                <a:ea typeface="+mn-ea"/>
                <a:cs typeface="+mn-cs"/>
              </a:rPr>
              <a:t>Pour la recherche et l’innovation, dans lequel le projet ……….. s’inscrit  :</a:t>
            </a:r>
          </a:p>
          <a:p>
            <a:pPr lvl="0"/>
            <a:r>
              <a:rPr lang="fr-FR" sz="1200" kern="1200" dirty="0">
                <a:solidFill>
                  <a:schemeClr val="tx1"/>
                </a:solidFill>
                <a:effectLst/>
                <a:latin typeface="+mn-lt"/>
                <a:ea typeface="+mn-ea"/>
                <a:cs typeface="+mn-cs"/>
              </a:rPr>
              <a:t>- Accroissement de la recherche et de l’innovation de la zone transfrontalière dans les secteurs stratégiques et les secteurs à forte complémentarité</a:t>
            </a:r>
            <a:endParaRPr lang="fr-BE" sz="1200" kern="1200" dirty="0">
              <a:solidFill>
                <a:schemeClr val="tx1"/>
              </a:solidFill>
              <a:effectLst/>
              <a:latin typeface="+mn-lt"/>
              <a:ea typeface="+mn-ea"/>
              <a:cs typeface="+mn-cs"/>
            </a:endParaRPr>
          </a:p>
          <a:p>
            <a:pPr lvl="0"/>
            <a:r>
              <a:rPr lang="fr-FR" sz="1200" kern="1200" dirty="0">
                <a:solidFill>
                  <a:schemeClr val="tx1"/>
                </a:solidFill>
                <a:effectLst/>
                <a:latin typeface="+mn-lt"/>
                <a:ea typeface="+mn-ea"/>
                <a:cs typeface="+mn-cs"/>
              </a:rPr>
              <a:t>- Accroissement du transfert et de la diffusion des bonnes pratiques innovante dans les secteurs stratégiques et à forte complémentarité de la zone transfrontalière</a:t>
            </a:r>
            <a:endParaRPr lang="fr-BE" sz="1200" kern="1200" dirty="0">
              <a:solidFill>
                <a:schemeClr val="tx1"/>
              </a:solidFill>
              <a:effectLst/>
              <a:latin typeface="+mn-lt"/>
              <a:ea typeface="+mn-ea"/>
              <a:cs typeface="+mn-cs"/>
            </a:endParaRPr>
          </a:p>
          <a:p>
            <a:endParaRPr lang="fr-BE" sz="1200" kern="1200" dirty="0">
              <a:solidFill>
                <a:schemeClr val="tx1"/>
              </a:solidFill>
              <a:effectLst/>
              <a:latin typeface="+mn-lt"/>
              <a:ea typeface="+mn-ea"/>
              <a:cs typeface="+mn-cs"/>
            </a:endParaRPr>
          </a:p>
          <a:p>
            <a:r>
              <a:rPr lang="fr-BE" sz="1200" kern="1200" dirty="0">
                <a:solidFill>
                  <a:schemeClr val="tx1"/>
                </a:solidFill>
                <a:effectLst/>
                <a:latin typeface="+mn-lt"/>
                <a:ea typeface="+mn-ea"/>
                <a:cs typeface="+mn-cs"/>
              </a:rPr>
              <a:t>Exemples : </a:t>
            </a:r>
          </a:p>
          <a:p>
            <a:r>
              <a:rPr lang="fr-BE" sz="1200" kern="1200" dirty="0">
                <a:solidFill>
                  <a:schemeClr val="tx1"/>
                </a:solidFill>
                <a:effectLst/>
                <a:latin typeface="+mn-lt"/>
                <a:ea typeface="+mn-ea"/>
                <a:cs typeface="+mn-cs"/>
              </a:rPr>
              <a:t>Les projets </a:t>
            </a:r>
            <a:r>
              <a:rPr lang="fr-BE" sz="1200" kern="1200" dirty="0" err="1">
                <a:solidFill>
                  <a:schemeClr val="tx1"/>
                </a:solidFill>
                <a:effectLst/>
                <a:latin typeface="+mn-lt"/>
                <a:ea typeface="+mn-ea"/>
                <a:cs typeface="+mn-cs"/>
              </a:rPr>
              <a:t>BioProd</a:t>
            </a:r>
            <a:r>
              <a:rPr lang="fr-BE" sz="1200" kern="1200" dirty="0">
                <a:solidFill>
                  <a:schemeClr val="tx1"/>
                </a:solidFill>
                <a:effectLst/>
                <a:latin typeface="+mn-lt"/>
                <a:ea typeface="+mn-ea"/>
                <a:cs typeface="+mn-cs"/>
              </a:rPr>
              <a:t>, </a:t>
            </a:r>
            <a:r>
              <a:rPr lang="fr-BE" sz="1200" kern="1200" dirty="0" err="1">
                <a:solidFill>
                  <a:schemeClr val="tx1"/>
                </a:solidFill>
                <a:effectLst/>
                <a:latin typeface="+mn-lt"/>
                <a:ea typeface="+mn-ea"/>
                <a:cs typeface="+mn-cs"/>
              </a:rPr>
              <a:t>BioScreen</a:t>
            </a:r>
            <a:r>
              <a:rPr lang="fr-BE" sz="1200" kern="1200" dirty="0">
                <a:solidFill>
                  <a:schemeClr val="tx1"/>
                </a:solidFill>
                <a:effectLst/>
                <a:latin typeface="+mn-lt"/>
                <a:ea typeface="+mn-ea"/>
                <a:cs typeface="+mn-cs"/>
              </a:rPr>
              <a:t> et </a:t>
            </a:r>
            <a:r>
              <a:rPr lang="fr-BE" sz="1200" kern="1200" dirty="0" err="1">
                <a:solidFill>
                  <a:schemeClr val="tx1"/>
                </a:solidFill>
                <a:effectLst/>
                <a:latin typeface="+mn-lt"/>
                <a:ea typeface="+mn-ea"/>
                <a:cs typeface="+mn-cs"/>
              </a:rPr>
              <a:t>BioSens</a:t>
            </a:r>
            <a:r>
              <a:rPr lang="fr-BE" sz="1200" kern="1200" dirty="0">
                <a:solidFill>
                  <a:schemeClr val="tx1"/>
                </a:solidFill>
                <a:effectLst/>
                <a:latin typeface="+mn-lt"/>
                <a:ea typeface="+mn-ea"/>
                <a:cs typeface="+mn-cs"/>
              </a:rPr>
              <a:t> se retrouvent dans l’OP 1.</a:t>
            </a:r>
          </a:p>
          <a:p>
            <a:r>
              <a:rPr lang="fr-BE" sz="1200" kern="1200" dirty="0">
                <a:solidFill>
                  <a:schemeClr val="tx1"/>
                </a:solidFill>
                <a:effectLst/>
                <a:latin typeface="+mn-lt"/>
                <a:ea typeface="+mn-ea"/>
                <a:cs typeface="+mn-cs"/>
              </a:rPr>
              <a:t>Le projet </a:t>
            </a:r>
            <a:r>
              <a:rPr lang="fr-BE" sz="1200" kern="1200" dirty="0" err="1">
                <a:solidFill>
                  <a:schemeClr val="tx1"/>
                </a:solidFill>
                <a:effectLst/>
                <a:latin typeface="+mn-lt"/>
                <a:ea typeface="+mn-ea"/>
                <a:cs typeface="+mn-cs"/>
              </a:rPr>
              <a:t>BioProtect</a:t>
            </a:r>
            <a:r>
              <a:rPr lang="fr-BE" sz="1200" kern="1200" dirty="0">
                <a:solidFill>
                  <a:schemeClr val="tx1"/>
                </a:solidFill>
                <a:effectLst/>
                <a:latin typeface="+mn-lt"/>
                <a:ea typeface="+mn-ea"/>
                <a:cs typeface="+mn-cs"/>
              </a:rPr>
              <a:t> est quant à lui dans l’OP 2.</a:t>
            </a:r>
          </a:p>
          <a:p>
            <a:r>
              <a:rPr lang="fr-BE" sz="1200" kern="1200" dirty="0">
                <a:solidFill>
                  <a:schemeClr val="tx1"/>
                </a:solidFill>
                <a:effectLst/>
                <a:latin typeface="+mn-lt"/>
                <a:ea typeface="+mn-ea"/>
                <a:cs typeface="+mn-cs"/>
              </a:rPr>
              <a:t>Ces projets et leurs actions vous seront présentés ultérieurement</a:t>
            </a:r>
          </a:p>
          <a:p>
            <a:endParaRPr lang="fr-BE" dirty="0"/>
          </a:p>
        </p:txBody>
      </p:sp>
      <p:sp>
        <p:nvSpPr>
          <p:cNvPr id="4" name="Espace réservé du numéro de diapositive 3"/>
          <p:cNvSpPr>
            <a:spLocks noGrp="1"/>
          </p:cNvSpPr>
          <p:nvPr>
            <p:ph type="sldNum" sz="quarter" idx="10"/>
          </p:nvPr>
        </p:nvSpPr>
        <p:spPr/>
        <p:txBody>
          <a:bodyPr/>
          <a:lstStyle/>
          <a:p>
            <a:fld id="{6AC06F16-C348-41FC-9174-D00083959C76}" type="slidenum">
              <a:rPr lang="fr-BE" smtClean="0"/>
              <a:t>11</a:t>
            </a:fld>
            <a:endParaRPr lang="fr-BE"/>
          </a:p>
        </p:txBody>
      </p:sp>
    </p:spTree>
    <p:extLst>
      <p:ext uri="{BB962C8B-B14F-4D97-AF65-F5344CB8AC3E}">
        <p14:creationId xmlns:p14="http://schemas.microsoft.com/office/powerpoint/2010/main" val="2514221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BE" sz="1200" kern="1200" dirty="0">
                <a:solidFill>
                  <a:schemeClr val="tx1"/>
                </a:solidFill>
                <a:effectLst/>
                <a:latin typeface="+mn-lt"/>
                <a:ea typeface="+mn-ea"/>
                <a:cs typeface="+mn-cs"/>
              </a:rPr>
              <a:t>En ce qui concerne la compétitivité des PME :</a:t>
            </a:r>
          </a:p>
          <a:p>
            <a:pPr lvl="0"/>
            <a:r>
              <a:rPr lang="fr-FR" sz="1200" kern="1200" dirty="0">
                <a:solidFill>
                  <a:schemeClr val="tx1"/>
                </a:solidFill>
                <a:effectLst/>
                <a:latin typeface="+mn-lt"/>
                <a:ea typeface="+mn-ea"/>
                <a:cs typeface="+mn-cs"/>
              </a:rPr>
              <a:t>Créer, valoriser et mutualiser des dispositifs transfrontaliers de développement et d’accompagnement des PME à l’accès aux marchés</a:t>
            </a:r>
            <a:endParaRPr lang="fr-BE" sz="1200" kern="1200" dirty="0">
              <a:solidFill>
                <a:schemeClr val="tx1"/>
              </a:solidFill>
              <a:effectLst/>
              <a:latin typeface="+mn-lt"/>
              <a:ea typeface="+mn-ea"/>
              <a:cs typeface="+mn-cs"/>
            </a:endParaRPr>
          </a:p>
          <a:p>
            <a:endParaRPr lang="fr-BE" dirty="0"/>
          </a:p>
        </p:txBody>
      </p:sp>
      <p:sp>
        <p:nvSpPr>
          <p:cNvPr id="4" name="Espace réservé du numéro de diapositive 3"/>
          <p:cNvSpPr>
            <a:spLocks noGrp="1"/>
          </p:cNvSpPr>
          <p:nvPr>
            <p:ph type="sldNum" sz="quarter" idx="10"/>
          </p:nvPr>
        </p:nvSpPr>
        <p:spPr/>
        <p:txBody>
          <a:bodyPr/>
          <a:lstStyle/>
          <a:p>
            <a:fld id="{6AC06F16-C348-41FC-9174-D00083959C76}" type="slidenum">
              <a:rPr lang="fr-BE" smtClean="0"/>
              <a:t>12</a:t>
            </a:fld>
            <a:endParaRPr lang="fr-BE"/>
          </a:p>
        </p:txBody>
      </p:sp>
    </p:spTree>
    <p:extLst>
      <p:ext uri="{BB962C8B-B14F-4D97-AF65-F5344CB8AC3E}">
        <p14:creationId xmlns:p14="http://schemas.microsoft.com/office/powerpoint/2010/main" val="6276150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BE" sz="1200" kern="1200" dirty="0">
                <a:solidFill>
                  <a:schemeClr val="tx1"/>
                </a:solidFill>
                <a:effectLst/>
                <a:latin typeface="+mn-lt"/>
                <a:ea typeface="+mn-ea"/>
                <a:cs typeface="+mn-cs"/>
              </a:rPr>
              <a:t>Pour l’environnement, les objectifs sont de :</a:t>
            </a:r>
          </a:p>
          <a:p>
            <a:pPr lvl="0"/>
            <a:r>
              <a:rPr lang="fr-FR" sz="1200" kern="1200" dirty="0">
                <a:solidFill>
                  <a:schemeClr val="tx1"/>
                </a:solidFill>
                <a:effectLst/>
                <a:latin typeface="+mn-lt"/>
                <a:ea typeface="+mn-ea"/>
                <a:cs typeface="+mn-cs"/>
              </a:rPr>
              <a:t>- Valoriser et développer de manière innovante et durable le patrimoine transfrontalier via le tourisme</a:t>
            </a:r>
            <a:endParaRPr lang="fr-BE" sz="1200" kern="1200" dirty="0">
              <a:solidFill>
                <a:schemeClr val="tx1"/>
              </a:solidFill>
              <a:effectLst/>
              <a:latin typeface="+mn-lt"/>
              <a:ea typeface="+mn-ea"/>
              <a:cs typeface="+mn-cs"/>
            </a:endParaRPr>
          </a:p>
          <a:p>
            <a:pPr lvl="0"/>
            <a:r>
              <a:rPr lang="fr-FR" sz="1200" kern="1200" dirty="0">
                <a:solidFill>
                  <a:schemeClr val="tx1"/>
                </a:solidFill>
                <a:effectLst/>
                <a:latin typeface="+mn-lt"/>
                <a:ea typeface="+mn-ea"/>
                <a:cs typeface="+mn-cs"/>
              </a:rPr>
              <a:t>- Développer la gestion intégrée et durable des ressources naturelles et des écosystèmes transfrontaliers</a:t>
            </a:r>
            <a:endParaRPr lang="fr-BE" sz="1200" kern="1200" dirty="0">
              <a:solidFill>
                <a:schemeClr val="tx1"/>
              </a:solidFill>
              <a:effectLst/>
              <a:latin typeface="+mn-lt"/>
              <a:ea typeface="+mn-ea"/>
              <a:cs typeface="+mn-cs"/>
            </a:endParaRPr>
          </a:p>
          <a:p>
            <a:pPr lvl="0"/>
            <a:r>
              <a:rPr lang="fr-FR" sz="1200" kern="1200" dirty="0">
                <a:solidFill>
                  <a:schemeClr val="tx1"/>
                </a:solidFill>
                <a:effectLst/>
                <a:latin typeface="+mn-lt"/>
                <a:ea typeface="+mn-ea"/>
                <a:cs typeface="+mn-cs"/>
              </a:rPr>
              <a:t>- Anticiper et gérer les risques naturels, technologiques et industriels ainsi que les situations d’urgence</a:t>
            </a:r>
            <a:endParaRPr lang="fr-BE" sz="1200" kern="1200" dirty="0">
              <a:solidFill>
                <a:schemeClr val="tx1"/>
              </a:solidFill>
              <a:effectLst/>
              <a:latin typeface="+mn-lt"/>
              <a:ea typeface="+mn-ea"/>
              <a:cs typeface="+mn-cs"/>
            </a:endParaRPr>
          </a:p>
          <a:p>
            <a:endParaRPr lang="fr-BE" dirty="0"/>
          </a:p>
        </p:txBody>
      </p:sp>
      <p:sp>
        <p:nvSpPr>
          <p:cNvPr id="4" name="Espace réservé du numéro de diapositive 3"/>
          <p:cNvSpPr>
            <a:spLocks noGrp="1"/>
          </p:cNvSpPr>
          <p:nvPr>
            <p:ph type="sldNum" sz="quarter" idx="10"/>
          </p:nvPr>
        </p:nvSpPr>
        <p:spPr/>
        <p:txBody>
          <a:bodyPr/>
          <a:lstStyle/>
          <a:p>
            <a:fld id="{6AC06F16-C348-41FC-9174-D00083959C76}" type="slidenum">
              <a:rPr lang="fr-BE" smtClean="0"/>
              <a:t>13</a:t>
            </a:fld>
            <a:endParaRPr lang="fr-BE"/>
          </a:p>
        </p:txBody>
      </p:sp>
    </p:spTree>
    <p:extLst>
      <p:ext uri="{BB962C8B-B14F-4D97-AF65-F5344CB8AC3E}">
        <p14:creationId xmlns:p14="http://schemas.microsoft.com/office/powerpoint/2010/main" val="19121949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BE" sz="1200" kern="1200" dirty="0">
                <a:solidFill>
                  <a:schemeClr val="tx1"/>
                </a:solidFill>
                <a:effectLst/>
                <a:latin typeface="+mn-lt"/>
                <a:ea typeface="+mn-ea"/>
                <a:cs typeface="+mn-cs"/>
              </a:rPr>
              <a:t>Enfin, pour la cohésion sociale :</a:t>
            </a:r>
          </a:p>
          <a:p>
            <a:pPr lvl="0"/>
            <a:r>
              <a:rPr lang="fr-FR" sz="1200" kern="1200" dirty="0">
                <a:solidFill>
                  <a:schemeClr val="tx1"/>
                </a:solidFill>
                <a:effectLst/>
                <a:latin typeface="+mn-lt"/>
                <a:ea typeface="+mn-ea"/>
                <a:cs typeface="+mn-cs"/>
              </a:rPr>
              <a:t>- Renforcer et pérenniser la mise en réseau et l’offre de services transfrontaliers à la population en matière sanitaire</a:t>
            </a:r>
            <a:endParaRPr lang="fr-BE" sz="1200" kern="1200" dirty="0">
              <a:solidFill>
                <a:schemeClr val="tx1"/>
              </a:solidFill>
              <a:effectLst/>
              <a:latin typeface="+mn-lt"/>
              <a:ea typeface="+mn-ea"/>
              <a:cs typeface="+mn-cs"/>
            </a:endParaRPr>
          </a:p>
          <a:p>
            <a:pPr lvl="0"/>
            <a:r>
              <a:rPr lang="fr-BE" sz="1200" kern="1200" dirty="0">
                <a:solidFill>
                  <a:schemeClr val="tx1"/>
                </a:solidFill>
                <a:effectLst/>
                <a:latin typeface="+mn-lt"/>
                <a:ea typeface="+mn-ea"/>
                <a:cs typeface="+mn-cs"/>
              </a:rPr>
              <a:t>- Renforcer et pérenniser la mise en réseau et l’offre de services transfrontaliers à la population en matière sociale</a:t>
            </a:r>
          </a:p>
          <a:p>
            <a:pPr lvl="0"/>
            <a:r>
              <a:rPr lang="fr-BE" sz="1200" kern="1200" dirty="0">
                <a:solidFill>
                  <a:schemeClr val="tx1"/>
                </a:solidFill>
                <a:effectLst/>
                <a:latin typeface="+mn-lt"/>
                <a:ea typeface="+mn-ea"/>
                <a:cs typeface="+mn-cs"/>
              </a:rPr>
              <a:t>- Favoriser l’emploi et la mobilité transfrontalière des travailleurs et intégrer les marchés de l’emploi</a:t>
            </a:r>
          </a:p>
          <a:p>
            <a:endParaRPr lang="fr-BE" dirty="0"/>
          </a:p>
        </p:txBody>
      </p:sp>
      <p:sp>
        <p:nvSpPr>
          <p:cNvPr id="4" name="Espace réservé du numéro de diapositive 3"/>
          <p:cNvSpPr>
            <a:spLocks noGrp="1"/>
          </p:cNvSpPr>
          <p:nvPr>
            <p:ph type="sldNum" sz="quarter" idx="10"/>
          </p:nvPr>
        </p:nvSpPr>
        <p:spPr/>
        <p:txBody>
          <a:bodyPr/>
          <a:lstStyle/>
          <a:p>
            <a:fld id="{6AC06F16-C348-41FC-9174-D00083959C76}" type="slidenum">
              <a:rPr lang="fr-BE" smtClean="0"/>
              <a:t>14</a:t>
            </a:fld>
            <a:endParaRPr lang="fr-BE"/>
          </a:p>
        </p:txBody>
      </p:sp>
    </p:spTree>
    <p:extLst>
      <p:ext uri="{BB962C8B-B14F-4D97-AF65-F5344CB8AC3E}">
        <p14:creationId xmlns:p14="http://schemas.microsoft.com/office/powerpoint/2010/main" val="27895080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BE" sz="1200" kern="1200" dirty="0">
                <a:solidFill>
                  <a:schemeClr val="tx1"/>
                </a:solidFill>
                <a:effectLst/>
                <a:latin typeface="+mn-lt"/>
                <a:ea typeface="+mn-ea"/>
                <a:cs typeface="+mn-cs"/>
              </a:rPr>
              <a:t>Pour permettre le développement de ces stratégies, nous avons besoin d’un budget.  Chaque axe prioritaire est doté d’un budget spécifique que vous découvrez à l’écran.</a:t>
            </a:r>
          </a:p>
          <a:p>
            <a:r>
              <a:rPr lang="fr-BE" sz="1200" kern="1200" dirty="0">
                <a:solidFill>
                  <a:schemeClr val="tx1"/>
                </a:solidFill>
                <a:effectLst/>
                <a:latin typeface="+mn-lt"/>
                <a:ea typeface="+mn-ea"/>
                <a:cs typeface="+mn-cs"/>
              </a:rPr>
              <a:t>Celui-ci doit permettre de mettre en œuvre les différents appels à projets durant la période de programmation.</a:t>
            </a:r>
          </a:p>
          <a:p>
            <a:r>
              <a:rPr lang="fr-BE" sz="1200" kern="1200" dirty="0">
                <a:solidFill>
                  <a:schemeClr val="tx1"/>
                </a:solidFill>
                <a:effectLst/>
                <a:latin typeface="+mn-lt"/>
                <a:ea typeface="+mn-ea"/>
                <a:cs typeface="+mn-cs"/>
              </a:rPr>
              <a:t>L’enveloppe totale dédiée à la période couverte par notre programme avoisine les 160 millions d’Euros ce qui représente un budget potentiel de 320 millions d’euros étant donné que le FEDER représente un cofinancement de 50% des projets le reste étant apporté par d’autres sources de financement comme la Région Wallonne qui cofinance les porteurs de projets wallons à hauteur de 40% maximum de leur budget (max 50% pour la </a:t>
            </a:r>
            <a:r>
              <a:rPr lang="fr-BE" sz="1200" kern="1200" dirty="0">
                <a:solidFill>
                  <a:schemeClr val="tx1"/>
                </a:solidFill>
                <a:effectLst/>
                <a:latin typeface="+mn-lt"/>
                <a:ea typeface="+mn-ea"/>
                <a:cs typeface="+mn-cs"/>
                <a:sym typeface="Wingdings" panose="05000000000000000000" pitchFamily="2" charset="2"/>
              </a:rPr>
              <a:t>Flandre – France ?).</a:t>
            </a:r>
            <a:endParaRPr lang="fr-BE" sz="1200" kern="1200" dirty="0">
              <a:solidFill>
                <a:schemeClr val="tx1"/>
              </a:solidFill>
              <a:effectLst/>
              <a:latin typeface="+mn-lt"/>
              <a:ea typeface="+mn-ea"/>
              <a:cs typeface="+mn-cs"/>
            </a:endParaRPr>
          </a:p>
          <a:p>
            <a:r>
              <a:rPr lang="fr-BE" sz="1200" kern="1200" dirty="0">
                <a:solidFill>
                  <a:schemeClr val="tx1"/>
                </a:solidFill>
                <a:effectLst/>
                <a:latin typeface="+mn-lt"/>
                <a:ea typeface="+mn-ea"/>
                <a:cs typeface="+mn-cs"/>
              </a:rPr>
              <a:t>Après la fin du premier appel à projets 80.000.000,00 € ont été engagé pour 75 projets. Cela représente donc un peu plus de 50% de l’enveloppe du programme.</a:t>
            </a:r>
          </a:p>
          <a:p>
            <a:endParaRPr lang="fr-BE" dirty="0"/>
          </a:p>
        </p:txBody>
      </p:sp>
      <p:sp>
        <p:nvSpPr>
          <p:cNvPr id="4" name="Espace réservé du numéro de diapositive 3"/>
          <p:cNvSpPr>
            <a:spLocks noGrp="1"/>
          </p:cNvSpPr>
          <p:nvPr>
            <p:ph type="sldNum" sz="quarter" idx="10"/>
          </p:nvPr>
        </p:nvSpPr>
        <p:spPr/>
        <p:txBody>
          <a:bodyPr/>
          <a:lstStyle/>
          <a:p>
            <a:fld id="{6AC06F16-C348-41FC-9174-D00083959C76}" type="slidenum">
              <a:rPr lang="fr-BE" smtClean="0"/>
              <a:t>15</a:t>
            </a:fld>
            <a:endParaRPr lang="fr-BE"/>
          </a:p>
        </p:txBody>
      </p:sp>
    </p:spTree>
    <p:extLst>
      <p:ext uri="{BB962C8B-B14F-4D97-AF65-F5344CB8AC3E}">
        <p14:creationId xmlns:p14="http://schemas.microsoft.com/office/powerpoint/2010/main" val="9467297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BE" sz="1200" kern="1200" dirty="0">
                <a:solidFill>
                  <a:schemeClr val="tx1"/>
                </a:solidFill>
                <a:effectLst/>
                <a:latin typeface="+mn-lt"/>
                <a:ea typeface="+mn-ea"/>
                <a:cs typeface="+mn-cs"/>
              </a:rPr>
              <a:t>Les incontournables d’un projet transfrontalier sont :</a:t>
            </a:r>
          </a:p>
          <a:p>
            <a:pPr lvl="0"/>
            <a:r>
              <a:rPr lang="fr-BE" sz="1200" kern="1200" dirty="0">
                <a:solidFill>
                  <a:schemeClr val="tx1"/>
                </a:solidFill>
                <a:effectLst/>
                <a:latin typeface="+mn-lt"/>
                <a:ea typeface="+mn-ea"/>
                <a:cs typeface="+mn-cs"/>
              </a:rPr>
              <a:t>- Plus-value transfrontalière = les résultats sont optimisés ; 1+1=3</a:t>
            </a:r>
          </a:p>
          <a:p>
            <a:pPr lvl="0"/>
            <a:r>
              <a:rPr lang="fr-BE" sz="1200" kern="1200" dirty="0">
                <a:solidFill>
                  <a:schemeClr val="tx1"/>
                </a:solidFill>
                <a:effectLst/>
                <a:latin typeface="+mn-lt"/>
                <a:ea typeface="+mn-ea"/>
                <a:cs typeface="+mn-cs"/>
              </a:rPr>
              <a:t>- Mise en œuvre transfrontalière = adjonction de moyens et de compétences pour une parfaite complémentarité entre les opérateurs</a:t>
            </a:r>
          </a:p>
          <a:p>
            <a:pPr lvl="0"/>
            <a:r>
              <a:rPr lang="fr-BE" sz="1200" kern="1200" dirty="0">
                <a:solidFill>
                  <a:schemeClr val="tx1"/>
                </a:solidFill>
                <a:effectLst/>
                <a:latin typeface="+mn-lt"/>
                <a:ea typeface="+mn-ea"/>
                <a:cs typeface="+mn-cs"/>
              </a:rPr>
              <a:t>- Impact transfrontalier = retombées pour les populations et/ou le territoire</a:t>
            </a:r>
          </a:p>
          <a:p>
            <a:r>
              <a:rPr lang="fr-BE" sz="1200" kern="1200" dirty="0">
                <a:solidFill>
                  <a:schemeClr val="tx1"/>
                </a:solidFill>
                <a:effectLst/>
                <a:latin typeface="+mn-lt"/>
                <a:ea typeface="+mn-ea"/>
                <a:cs typeface="+mn-cs"/>
              </a:rPr>
              <a:t>Venons en maintenant à la gouvernance du programme.</a:t>
            </a:r>
          </a:p>
          <a:p>
            <a:endParaRPr lang="fr-BE" dirty="0"/>
          </a:p>
        </p:txBody>
      </p:sp>
      <p:sp>
        <p:nvSpPr>
          <p:cNvPr id="4" name="Espace réservé du numéro de diapositive 3"/>
          <p:cNvSpPr>
            <a:spLocks noGrp="1"/>
          </p:cNvSpPr>
          <p:nvPr>
            <p:ph type="sldNum" sz="quarter" idx="10"/>
          </p:nvPr>
        </p:nvSpPr>
        <p:spPr/>
        <p:txBody>
          <a:bodyPr/>
          <a:lstStyle/>
          <a:p>
            <a:fld id="{6AC06F16-C348-41FC-9174-D00083959C76}" type="slidenum">
              <a:rPr lang="fr-BE" smtClean="0"/>
              <a:t>16</a:t>
            </a:fld>
            <a:endParaRPr lang="fr-BE"/>
          </a:p>
        </p:txBody>
      </p:sp>
    </p:spTree>
    <p:extLst>
      <p:ext uri="{BB962C8B-B14F-4D97-AF65-F5344CB8AC3E}">
        <p14:creationId xmlns:p14="http://schemas.microsoft.com/office/powerpoint/2010/main" val="40674159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BE" sz="1200" kern="1200" dirty="0">
                <a:solidFill>
                  <a:schemeClr val="tx1"/>
                </a:solidFill>
                <a:effectLst/>
                <a:latin typeface="+mn-lt"/>
                <a:ea typeface="+mn-ea"/>
                <a:cs typeface="+mn-cs"/>
              </a:rPr>
              <a:t>La mise en œuvre de la stratégie que nous venons d’aborder est évidemment étroitement liée à la gouvernance qui régit le programme et qui s’organise autour de l’autorité de gestion, de l’assistance technique et bien entendu des autorités partenaires. L’autorité de gestion agit dans l’intérêt du programme et travaille en coordination et complète transparence avec le Secretariat conjoint et l’équipe technique. Dans le cadre de ses missions, l’autorité de gestion veille au respect des spécificités territoriales et institutionnelles de chacun des partenaires. L’assistance technique est composée du secrétariat conjoint et de l’équipe technique. Le Secretariat conjoint basé à Namur occupe davantage une fonction liée au suivi administratif et financier du programme. L’équipe technique quant à elle assure des missions d’information et de conseils auprès des opérateurs. </a:t>
            </a:r>
          </a:p>
          <a:p>
            <a:endParaRPr lang="fr-BE" dirty="0"/>
          </a:p>
        </p:txBody>
      </p:sp>
      <p:sp>
        <p:nvSpPr>
          <p:cNvPr id="4" name="Espace réservé du numéro de diapositive 3"/>
          <p:cNvSpPr>
            <a:spLocks noGrp="1"/>
          </p:cNvSpPr>
          <p:nvPr>
            <p:ph type="sldNum" sz="quarter" idx="10"/>
          </p:nvPr>
        </p:nvSpPr>
        <p:spPr/>
        <p:txBody>
          <a:bodyPr/>
          <a:lstStyle/>
          <a:p>
            <a:fld id="{6AC06F16-C348-41FC-9174-D00083959C76}" type="slidenum">
              <a:rPr lang="fr-BE" smtClean="0"/>
              <a:t>17</a:t>
            </a:fld>
            <a:endParaRPr lang="fr-BE"/>
          </a:p>
        </p:txBody>
      </p:sp>
    </p:spTree>
    <p:extLst>
      <p:ext uri="{BB962C8B-B14F-4D97-AF65-F5344CB8AC3E}">
        <p14:creationId xmlns:p14="http://schemas.microsoft.com/office/powerpoint/2010/main" val="1905063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BE" sz="1200" kern="1200" dirty="0">
                <a:solidFill>
                  <a:schemeClr val="tx1"/>
                </a:solidFill>
                <a:effectLst/>
                <a:latin typeface="+mn-lt"/>
                <a:ea typeface="+mn-ea"/>
                <a:cs typeface="+mn-cs"/>
              </a:rPr>
              <a:t>Enfin les 16 autorités partenaires : elles contribuent étroitement à l’élaboration, à la mise en œuvre, au suivi et à l’évaluation du programme. Dans le cadre des projets classiques, elles interviennent également en tant que </a:t>
            </a:r>
            <a:r>
              <a:rPr lang="fr-BE" sz="1200" kern="1200" dirty="0" err="1">
                <a:solidFill>
                  <a:schemeClr val="tx1"/>
                </a:solidFill>
                <a:effectLst/>
                <a:latin typeface="+mn-lt"/>
                <a:ea typeface="+mn-ea"/>
                <a:cs typeface="+mn-cs"/>
              </a:rPr>
              <a:t>cofinanceurs</a:t>
            </a:r>
            <a:r>
              <a:rPr lang="fr-BE" sz="1200" kern="1200" dirty="0">
                <a:solidFill>
                  <a:schemeClr val="tx1"/>
                </a:solidFill>
                <a:effectLst/>
                <a:latin typeface="+mn-lt"/>
                <a:ea typeface="+mn-ea"/>
                <a:cs typeface="+mn-cs"/>
              </a:rPr>
              <a:t> nationaux des opérateurs situés sur leur territoire. </a:t>
            </a:r>
          </a:p>
          <a:p>
            <a:r>
              <a:rPr lang="fr-BE" sz="1200" kern="1200" dirty="0">
                <a:solidFill>
                  <a:schemeClr val="tx1"/>
                </a:solidFill>
                <a:effectLst/>
                <a:latin typeface="+mn-lt"/>
                <a:ea typeface="+mn-ea"/>
                <a:cs typeface="+mn-cs"/>
              </a:rPr>
              <a:t>Le partenariat Interreg V reprend, en tant qu’autorités partenaires : les préfectures des régions Hauts-de-France et Grand Est, les régions Hauts-de-France et Grand Est, les conseils généraux du nord, du Pas-de-Calais, de l’Aisne, des Ardennes, de l’Oise, de la Somme et de la Marne, la région flamande, la province de Flandre occidentale et orientale, la région wallonne et la fédération Wallonie Bruxelles. Dans ce partenariat, n’oublions pas la Commission et plus particulièrement la direction générale de la politique régional et urbaine, la DG REGIO.</a:t>
            </a:r>
          </a:p>
          <a:p>
            <a:endParaRPr lang="fr-BE" dirty="0"/>
          </a:p>
        </p:txBody>
      </p:sp>
      <p:sp>
        <p:nvSpPr>
          <p:cNvPr id="4" name="Espace réservé du numéro de diapositive 3"/>
          <p:cNvSpPr>
            <a:spLocks noGrp="1"/>
          </p:cNvSpPr>
          <p:nvPr>
            <p:ph type="sldNum" sz="quarter" idx="10"/>
          </p:nvPr>
        </p:nvSpPr>
        <p:spPr/>
        <p:txBody>
          <a:bodyPr/>
          <a:lstStyle/>
          <a:p>
            <a:fld id="{6AC06F16-C348-41FC-9174-D00083959C76}" type="slidenum">
              <a:rPr lang="fr-BE" smtClean="0"/>
              <a:t>18</a:t>
            </a:fld>
            <a:endParaRPr lang="fr-BE"/>
          </a:p>
        </p:txBody>
      </p:sp>
    </p:spTree>
    <p:extLst>
      <p:ext uri="{BB962C8B-B14F-4D97-AF65-F5344CB8AC3E}">
        <p14:creationId xmlns:p14="http://schemas.microsoft.com/office/powerpoint/2010/main" val="8298090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BE" sz="1200" kern="1200" dirty="0">
                <a:solidFill>
                  <a:schemeClr val="tx1"/>
                </a:solidFill>
                <a:effectLst/>
                <a:latin typeface="+mn-lt"/>
                <a:ea typeface="+mn-ea"/>
                <a:cs typeface="+mn-cs"/>
              </a:rPr>
              <a:t>L’Assistance technique est composée de 6 antennes appelée Equipe technique et réparties sur tout le territoire et d’un Secrétariat conjoint basé à Namur.</a:t>
            </a:r>
          </a:p>
          <a:p>
            <a:r>
              <a:rPr lang="fr-BE" sz="1200" kern="1200" dirty="0">
                <a:solidFill>
                  <a:schemeClr val="tx1"/>
                </a:solidFill>
                <a:effectLst/>
                <a:latin typeface="+mn-lt"/>
                <a:ea typeface="+mn-ea"/>
                <a:cs typeface="+mn-cs"/>
              </a:rPr>
              <a:t>L’une des missions principales de l’ETI est d’accompagner les opérateurs une fois que leur projet a été accepté.</a:t>
            </a:r>
          </a:p>
          <a:p>
            <a:endParaRPr lang="fr-BE" dirty="0"/>
          </a:p>
        </p:txBody>
      </p:sp>
      <p:sp>
        <p:nvSpPr>
          <p:cNvPr id="4" name="Espace réservé du numéro de diapositive 3"/>
          <p:cNvSpPr>
            <a:spLocks noGrp="1"/>
          </p:cNvSpPr>
          <p:nvPr>
            <p:ph type="sldNum" sz="quarter" idx="10"/>
          </p:nvPr>
        </p:nvSpPr>
        <p:spPr/>
        <p:txBody>
          <a:bodyPr/>
          <a:lstStyle/>
          <a:p>
            <a:fld id="{6AC06F16-C348-41FC-9174-D00083959C76}" type="slidenum">
              <a:rPr lang="fr-BE" smtClean="0"/>
              <a:t>19</a:t>
            </a:fld>
            <a:endParaRPr lang="fr-BE"/>
          </a:p>
        </p:txBody>
      </p:sp>
    </p:spTree>
    <p:extLst>
      <p:ext uri="{BB962C8B-B14F-4D97-AF65-F5344CB8AC3E}">
        <p14:creationId xmlns:p14="http://schemas.microsoft.com/office/powerpoint/2010/main" val="12388054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BE" sz="1200" kern="1200" dirty="0">
                <a:solidFill>
                  <a:schemeClr val="tx1"/>
                </a:solidFill>
                <a:effectLst/>
                <a:latin typeface="+mn-lt"/>
                <a:ea typeface="+mn-ea"/>
                <a:cs typeface="+mn-cs"/>
              </a:rPr>
              <a:t>Pour commencer, revenons sur le contexte dans lequel s’inscrit le programme Interreg France-Wallonie-Vlaanderen grâce à une courte vidéo d’introduction.</a:t>
            </a:r>
          </a:p>
          <a:p>
            <a:endParaRPr lang="fr-BE" dirty="0"/>
          </a:p>
        </p:txBody>
      </p:sp>
      <p:sp>
        <p:nvSpPr>
          <p:cNvPr id="4" name="Espace réservé du numéro de diapositive 3"/>
          <p:cNvSpPr>
            <a:spLocks noGrp="1"/>
          </p:cNvSpPr>
          <p:nvPr>
            <p:ph type="sldNum" sz="quarter" idx="10"/>
          </p:nvPr>
        </p:nvSpPr>
        <p:spPr/>
        <p:txBody>
          <a:bodyPr/>
          <a:lstStyle/>
          <a:p>
            <a:fld id="{6AC06F16-C348-41FC-9174-D00083959C76}" type="slidenum">
              <a:rPr lang="fr-BE" smtClean="0"/>
              <a:t>2</a:t>
            </a:fld>
            <a:endParaRPr lang="fr-BE"/>
          </a:p>
        </p:txBody>
      </p:sp>
    </p:spTree>
    <p:extLst>
      <p:ext uri="{BB962C8B-B14F-4D97-AF65-F5344CB8AC3E}">
        <p14:creationId xmlns:p14="http://schemas.microsoft.com/office/powerpoint/2010/main" val="35296764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BE" sz="1200" kern="1200" dirty="0">
                <a:solidFill>
                  <a:schemeClr val="tx1"/>
                </a:solidFill>
                <a:effectLst/>
                <a:latin typeface="+mn-lt"/>
                <a:ea typeface="+mn-ea"/>
                <a:cs typeface="+mn-cs"/>
              </a:rPr>
              <a:t>Nous arrivons en fin de présentation. Nous vous remercions de votre attention et nous espérons que ce rapide tour d’horizon vous a permis de mieux cerner les contours du programme.</a:t>
            </a:r>
          </a:p>
          <a:p>
            <a:r>
              <a:rPr lang="fr-BE" sz="1200" kern="1200" dirty="0">
                <a:solidFill>
                  <a:schemeClr val="tx1"/>
                </a:solidFill>
                <a:effectLst/>
                <a:latin typeface="+mn-lt"/>
                <a:ea typeface="+mn-ea"/>
                <a:cs typeface="+mn-cs"/>
              </a:rPr>
              <a:t>Il est maintenant temps de se tourner vers les opérateurs du projet ……….. qui pourront mieux vous expliquer sa mise en œuvre. Nous leur souhaitons d’ores et déjà bonne chance !</a:t>
            </a:r>
          </a:p>
          <a:p>
            <a:r>
              <a:rPr lang="fr-BE" sz="1200" kern="1200" dirty="0">
                <a:solidFill>
                  <a:schemeClr val="tx1"/>
                </a:solidFill>
                <a:effectLst/>
                <a:latin typeface="+mn-lt"/>
                <a:ea typeface="+mn-ea"/>
                <a:cs typeface="+mn-cs"/>
              </a:rPr>
              <a:t>N’hésitez pas à suivre l’actualité du programme sur notre site </a:t>
            </a:r>
            <a:r>
              <a:rPr lang="fr-BE" sz="1200" u="sng" kern="1200" dirty="0">
                <a:solidFill>
                  <a:schemeClr val="tx1"/>
                </a:solidFill>
                <a:effectLst/>
                <a:latin typeface="+mn-lt"/>
                <a:ea typeface="+mn-ea"/>
                <a:cs typeface="+mn-cs"/>
                <a:hlinkClick r:id="rId3"/>
              </a:rPr>
              <a:t>www.interreg-fwvl.eu</a:t>
            </a:r>
            <a:r>
              <a:rPr lang="fr-BE" sz="1200" kern="1200" dirty="0">
                <a:solidFill>
                  <a:schemeClr val="tx1"/>
                </a:solidFill>
                <a:effectLst/>
                <a:latin typeface="+mn-lt"/>
                <a:ea typeface="+mn-ea"/>
                <a:cs typeface="+mn-cs"/>
              </a:rPr>
              <a:t> et à nous suivre également sur les réseaux sociaux qui sont à l’écran.</a:t>
            </a:r>
            <a:endParaRPr lang="fr-BE" dirty="0"/>
          </a:p>
        </p:txBody>
      </p:sp>
      <p:sp>
        <p:nvSpPr>
          <p:cNvPr id="4" name="Espace réservé du numéro de diapositive 3"/>
          <p:cNvSpPr>
            <a:spLocks noGrp="1"/>
          </p:cNvSpPr>
          <p:nvPr>
            <p:ph type="sldNum" sz="quarter" idx="10"/>
          </p:nvPr>
        </p:nvSpPr>
        <p:spPr/>
        <p:txBody>
          <a:bodyPr/>
          <a:lstStyle/>
          <a:p>
            <a:fld id="{6AC06F16-C348-41FC-9174-D00083959C76}" type="slidenum">
              <a:rPr lang="fr-BE" smtClean="0"/>
              <a:t>20</a:t>
            </a:fld>
            <a:endParaRPr lang="fr-BE"/>
          </a:p>
        </p:txBody>
      </p:sp>
    </p:spTree>
    <p:extLst>
      <p:ext uri="{BB962C8B-B14F-4D97-AF65-F5344CB8AC3E}">
        <p14:creationId xmlns:p14="http://schemas.microsoft.com/office/powerpoint/2010/main" val="33363477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BE" dirty="0"/>
              <a:t>Montrer la vidéo du programme : https://www.youtube.com/watch?v=OfPUNb9db10&amp;t=4s </a:t>
            </a:r>
          </a:p>
        </p:txBody>
      </p:sp>
      <p:sp>
        <p:nvSpPr>
          <p:cNvPr id="4" name="Espace réservé du numéro de diapositive 3"/>
          <p:cNvSpPr>
            <a:spLocks noGrp="1"/>
          </p:cNvSpPr>
          <p:nvPr>
            <p:ph type="sldNum" sz="quarter" idx="10"/>
          </p:nvPr>
        </p:nvSpPr>
        <p:spPr/>
        <p:txBody>
          <a:bodyPr/>
          <a:lstStyle/>
          <a:p>
            <a:fld id="{6AC06F16-C348-41FC-9174-D00083959C76}" type="slidenum">
              <a:rPr lang="fr-BE" smtClean="0"/>
              <a:t>3</a:t>
            </a:fld>
            <a:endParaRPr lang="fr-BE"/>
          </a:p>
        </p:txBody>
      </p:sp>
    </p:spTree>
    <p:extLst>
      <p:ext uri="{BB962C8B-B14F-4D97-AF65-F5344CB8AC3E}">
        <p14:creationId xmlns:p14="http://schemas.microsoft.com/office/powerpoint/2010/main" val="21244601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BE" sz="1200" kern="1200" dirty="0">
                <a:solidFill>
                  <a:schemeClr val="tx1"/>
                </a:solidFill>
                <a:effectLst/>
                <a:latin typeface="+mn-lt"/>
                <a:ea typeface="+mn-ea"/>
                <a:cs typeface="+mn-cs"/>
              </a:rPr>
              <a:t>Notre programme s’inscrit dans la stratégie 2020 portée par la Commission européenne, stratégie qui vise à réunir les conditions d’une croissance plus intelligente, durable et inclusive. Pour atteindre ces objectifs macros, la Commission met en place différents outils, dont la politique de cohésion qui développe à son tour des programmes, dont le programme Interreg France-Wallonie-Vlaanderen. </a:t>
            </a:r>
          </a:p>
          <a:p>
            <a:r>
              <a:rPr lang="fr-BE" sz="1200" kern="1200" dirty="0">
                <a:solidFill>
                  <a:schemeClr val="tx1"/>
                </a:solidFill>
                <a:effectLst/>
                <a:latin typeface="+mn-lt"/>
                <a:ea typeface="+mn-ea"/>
                <a:cs typeface="+mn-cs"/>
              </a:rPr>
              <a:t>La coopération territoriale européenne, plus connue sous le nom d'Interreg, représente l'un des deux objectifs de la politique de cohésion et fournit un cadre pour la mise en œuvre d'actions communes et d'échanges de politiques entre acteurs nationaux, régionaux et locaux de différents États membres. </a:t>
            </a:r>
          </a:p>
          <a:p>
            <a:r>
              <a:rPr lang="fr-BE" sz="1200" kern="1200" dirty="0">
                <a:solidFill>
                  <a:schemeClr val="tx1"/>
                </a:solidFill>
                <a:effectLst/>
                <a:latin typeface="+mn-lt"/>
                <a:ea typeface="+mn-ea"/>
                <a:cs typeface="+mn-cs"/>
              </a:rPr>
              <a:t>Le 1</a:t>
            </a:r>
            <a:r>
              <a:rPr lang="fr-BE" sz="1200" kern="1200" baseline="30000" dirty="0">
                <a:solidFill>
                  <a:schemeClr val="tx1"/>
                </a:solidFill>
                <a:effectLst/>
                <a:latin typeface="+mn-lt"/>
                <a:ea typeface="+mn-ea"/>
                <a:cs typeface="+mn-cs"/>
              </a:rPr>
              <a:t>er</a:t>
            </a:r>
            <a:r>
              <a:rPr lang="fr-BE" sz="1200" kern="1200" dirty="0">
                <a:solidFill>
                  <a:schemeClr val="tx1"/>
                </a:solidFill>
                <a:effectLst/>
                <a:latin typeface="+mn-lt"/>
                <a:ea typeface="+mn-ea"/>
                <a:cs typeface="+mn-cs"/>
              </a:rPr>
              <a:t> objectif est consacré à la croissance, à l’emploi, à la lutte contre le changement climatique, la dépendance énergétique et l’exclusion sociale et reçoit 97% du budget avec 313 milliards. Dans cet objectif, on retrouve des fonds tels que le FEDER, le Fonds social européen et le Fonds de cohésion.</a:t>
            </a:r>
          </a:p>
          <a:p>
            <a:r>
              <a:rPr lang="fr-BE" sz="1200" kern="1200" dirty="0">
                <a:solidFill>
                  <a:schemeClr val="tx1"/>
                </a:solidFill>
                <a:effectLst/>
                <a:latin typeface="+mn-lt"/>
                <a:ea typeface="+mn-ea"/>
                <a:cs typeface="+mn-cs"/>
              </a:rPr>
              <a:t>Le second porte sur la CTE – dont font partie les programmes Interreg – avec environ 10 milliards, ce qui est bien évidemment beaucoup moins que l’objectif 1 mais en constante augmentation tout de même !</a:t>
            </a:r>
          </a:p>
          <a:p>
            <a:r>
              <a:rPr lang="fr-BE" sz="1200" kern="1200" dirty="0">
                <a:solidFill>
                  <a:schemeClr val="tx1"/>
                </a:solidFill>
                <a:effectLst/>
                <a:latin typeface="+mn-lt"/>
                <a:ea typeface="+mn-ea"/>
                <a:cs typeface="+mn-cs"/>
              </a:rPr>
              <a:t>L’objectif de la coopération territoriale européenne est de promouvoir un développement économique, social et territorial harmonieux au sein de l'Union. </a:t>
            </a:r>
          </a:p>
        </p:txBody>
      </p:sp>
      <p:sp>
        <p:nvSpPr>
          <p:cNvPr id="4" name="Espace réservé du numéro de diapositive 3"/>
          <p:cNvSpPr>
            <a:spLocks noGrp="1"/>
          </p:cNvSpPr>
          <p:nvPr>
            <p:ph type="sldNum" sz="quarter" idx="10"/>
          </p:nvPr>
        </p:nvSpPr>
        <p:spPr/>
        <p:txBody>
          <a:bodyPr/>
          <a:lstStyle/>
          <a:p>
            <a:fld id="{6AC06F16-C348-41FC-9174-D00083959C76}" type="slidenum">
              <a:rPr lang="fr-BE" smtClean="0"/>
              <a:t>4</a:t>
            </a:fld>
            <a:endParaRPr lang="fr-BE"/>
          </a:p>
        </p:txBody>
      </p:sp>
    </p:spTree>
    <p:extLst>
      <p:ext uri="{BB962C8B-B14F-4D97-AF65-F5344CB8AC3E}">
        <p14:creationId xmlns:p14="http://schemas.microsoft.com/office/powerpoint/2010/main" val="19248454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BE" sz="1200" kern="1200" dirty="0">
                <a:solidFill>
                  <a:schemeClr val="tx1"/>
                </a:solidFill>
                <a:effectLst/>
                <a:latin typeface="+mn-lt"/>
                <a:ea typeface="+mn-ea"/>
                <a:cs typeface="+mn-cs"/>
              </a:rPr>
              <a:t>Aujourd’hui, nous sommes déjà dans la 5</a:t>
            </a:r>
            <a:r>
              <a:rPr lang="fr-BE" sz="1200" kern="1200" baseline="30000" dirty="0">
                <a:solidFill>
                  <a:schemeClr val="tx1"/>
                </a:solidFill>
                <a:effectLst/>
                <a:latin typeface="+mn-lt"/>
                <a:ea typeface="+mn-ea"/>
                <a:cs typeface="+mn-cs"/>
              </a:rPr>
              <a:t>e</a:t>
            </a:r>
            <a:r>
              <a:rPr lang="fr-BE" sz="1200" kern="1200" dirty="0">
                <a:solidFill>
                  <a:schemeClr val="tx1"/>
                </a:solidFill>
                <a:effectLst/>
                <a:latin typeface="+mn-lt"/>
                <a:ea typeface="+mn-ea"/>
                <a:cs typeface="+mn-cs"/>
              </a:rPr>
              <a:t> période de programmation Interreg, soit plus de 25 ans de coopération transfrontalière ! En 1990, 11 Etats membres bénéficiaient des programmes Interreg. Aujourd’hui, nous en sommes à 28 avec un budget alloué qui a été multiplié par 10.</a:t>
            </a:r>
          </a:p>
          <a:p>
            <a:endParaRPr lang="fr-BE" dirty="0"/>
          </a:p>
        </p:txBody>
      </p:sp>
      <p:sp>
        <p:nvSpPr>
          <p:cNvPr id="4" name="Espace réservé du numéro de diapositive 3"/>
          <p:cNvSpPr>
            <a:spLocks noGrp="1"/>
          </p:cNvSpPr>
          <p:nvPr>
            <p:ph type="sldNum" sz="quarter" idx="10"/>
          </p:nvPr>
        </p:nvSpPr>
        <p:spPr/>
        <p:txBody>
          <a:bodyPr/>
          <a:lstStyle/>
          <a:p>
            <a:fld id="{6AC06F16-C348-41FC-9174-D00083959C76}" type="slidenum">
              <a:rPr lang="fr-BE" smtClean="0"/>
              <a:t>5</a:t>
            </a:fld>
            <a:endParaRPr lang="fr-BE"/>
          </a:p>
        </p:txBody>
      </p:sp>
    </p:spTree>
    <p:extLst>
      <p:ext uri="{BB962C8B-B14F-4D97-AF65-F5344CB8AC3E}">
        <p14:creationId xmlns:p14="http://schemas.microsoft.com/office/powerpoint/2010/main" val="13237318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BE" sz="1200" kern="1200" dirty="0">
                <a:solidFill>
                  <a:schemeClr val="tx1"/>
                </a:solidFill>
                <a:effectLst/>
                <a:latin typeface="+mn-lt"/>
                <a:ea typeface="+mn-ea"/>
                <a:cs typeface="+mn-cs"/>
              </a:rPr>
              <a:t>Au total, il existe 107 programmes de coopération en Europe construit autour de trois volets de coopération : </a:t>
            </a:r>
          </a:p>
          <a:p>
            <a:pPr lvl="0"/>
            <a:r>
              <a:rPr lang="fr-BE" sz="1200" kern="1200" dirty="0">
                <a:solidFill>
                  <a:schemeClr val="tx1"/>
                </a:solidFill>
                <a:effectLst/>
                <a:latin typeface="+mn-lt"/>
                <a:ea typeface="+mn-ea"/>
                <a:cs typeface="+mn-cs"/>
              </a:rPr>
              <a:t>Le transfrontalier (Interreg A), qui nous occupe aujourd’hui, qui comporte 88 programmes en tout en Europe, dont 60 au niveau des frontières internes de l’Europe ;</a:t>
            </a:r>
          </a:p>
          <a:p>
            <a:pPr lvl="0"/>
            <a:r>
              <a:rPr lang="fr-BE" sz="1200" kern="1200" dirty="0">
                <a:solidFill>
                  <a:schemeClr val="tx1"/>
                </a:solidFill>
                <a:effectLst/>
                <a:latin typeface="+mn-lt"/>
                <a:ea typeface="+mn-ea"/>
                <a:cs typeface="+mn-cs"/>
              </a:rPr>
              <a:t>Le transnational (Interreg B) avec 15 programmes ;</a:t>
            </a:r>
          </a:p>
          <a:p>
            <a:pPr lvl="0"/>
            <a:r>
              <a:rPr lang="fr-BE" sz="1200" kern="1200" dirty="0">
                <a:solidFill>
                  <a:schemeClr val="tx1"/>
                </a:solidFill>
                <a:effectLst/>
                <a:latin typeface="+mn-lt"/>
                <a:ea typeface="+mn-ea"/>
                <a:cs typeface="+mn-cs"/>
              </a:rPr>
              <a:t>L’interrégional (Interreg C) avec 4 programmes.</a:t>
            </a:r>
          </a:p>
          <a:p>
            <a:r>
              <a:rPr lang="fr-BE" sz="1200" kern="1200" dirty="0">
                <a:solidFill>
                  <a:schemeClr val="tx1"/>
                </a:solidFill>
                <a:effectLst/>
                <a:latin typeface="+mn-lt"/>
                <a:ea typeface="+mn-ea"/>
                <a:cs typeface="+mn-cs"/>
              </a:rPr>
              <a:t>Comme vous pouvez le constater, le transfrontalier vient capter presque les ¾ du budget de la CTE.</a:t>
            </a:r>
          </a:p>
          <a:p>
            <a:endParaRPr lang="fr-BE" sz="1200" kern="1200" dirty="0">
              <a:solidFill>
                <a:schemeClr val="tx1"/>
              </a:solidFill>
              <a:effectLst/>
              <a:latin typeface="+mn-lt"/>
              <a:ea typeface="+mn-ea"/>
              <a:cs typeface="+mn-cs"/>
            </a:endParaRPr>
          </a:p>
          <a:p>
            <a:endParaRPr lang="fr-BE" sz="1200" kern="1200" dirty="0">
              <a:solidFill>
                <a:schemeClr val="tx1"/>
              </a:solidFill>
              <a:effectLst/>
              <a:latin typeface="+mn-lt"/>
              <a:ea typeface="+mn-ea"/>
              <a:cs typeface="+mn-cs"/>
            </a:endParaRPr>
          </a:p>
          <a:p>
            <a:r>
              <a:rPr lang="fr-BE" sz="1200" kern="1200" dirty="0">
                <a:solidFill>
                  <a:schemeClr val="tx1"/>
                </a:solidFill>
                <a:effectLst/>
                <a:latin typeface="+mn-lt"/>
                <a:ea typeface="+mn-ea"/>
                <a:cs typeface="+mn-cs"/>
              </a:rPr>
              <a:t>IPA = partenariat avec les pays potentiellement candidats à l’Europe . Ex : </a:t>
            </a:r>
            <a:r>
              <a:rPr lang="fr-BE" sz="1200" kern="1200" dirty="0" err="1">
                <a:solidFill>
                  <a:schemeClr val="tx1"/>
                </a:solidFill>
                <a:effectLst/>
                <a:latin typeface="+mn-lt"/>
                <a:ea typeface="+mn-ea"/>
                <a:cs typeface="+mn-cs"/>
              </a:rPr>
              <a:t>Hungary-Serbia</a:t>
            </a:r>
            <a:r>
              <a:rPr lang="fr-BE" sz="1200" kern="1200" dirty="0">
                <a:solidFill>
                  <a:schemeClr val="tx1"/>
                </a:solidFill>
                <a:effectLst/>
                <a:latin typeface="+mn-lt"/>
                <a:ea typeface="+mn-ea"/>
                <a:cs typeface="+mn-cs"/>
              </a:rPr>
              <a:t>.</a:t>
            </a:r>
          </a:p>
          <a:p>
            <a:r>
              <a:rPr lang="fr-BE" sz="1200" kern="1200" dirty="0">
                <a:solidFill>
                  <a:schemeClr val="tx1"/>
                </a:solidFill>
                <a:effectLst/>
                <a:latin typeface="+mn-lt"/>
                <a:ea typeface="+mn-ea"/>
                <a:cs typeface="+mn-cs"/>
              </a:rPr>
              <a:t>ENI = partenariat avec des pays au-delà des frontières européennes. Ex: </a:t>
            </a:r>
            <a:r>
              <a:rPr lang="fr-BE" sz="1200" kern="1200" dirty="0" err="1">
                <a:solidFill>
                  <a:schemeClr val="tx1"/>
                </a:solidFill>
                <a:effectLst/>
                <a:latin typeface="+mn-lt"/>
                <a:ea typeface="+mn-ea"/>
                <a:cs typeface="+mn-cs"/>
              </a:rPr>
              <a:t>Mediterranean</a:t>
            </a:r>
            <a:r>
              <a:rPr lang="fr-BE" sz="1200" kern="1200" dirty="0">
                <a:solidFill>
                  <a:schemeClr val="tx1"/>
                </a:solidFill>
                <a:effectLst/>
                <a:latin typeface="+mn-lt"/>
                <a:ea typeface="+mn-ea"/>
                <a:cs typeface="+mn-cs"/>
              </a:rPr>
              <a:t> </a:t>
            </a:r>
            <a:r>
              <a:rPr lang="fr-BE" sz="1200" kern="1200" dirty="0" err="1">
                <a:solidFill>
                  <a:schemeClr val="tx1"/>
                </a:solidFill>
                <a:effectLst/>
                <a:latin typeface="+mn-lt"/>
                <a:ea typeface="+mn-ea"/>
                <a:cs typeface="+mn-cs"/>
              </a:rPr>
              <a:t>Sea</a:t>
            </a:r>
            <a:r>
              <a:rPr lang="fr-BE" sz="1200" kern="1200" dirty="0">
                <a:solidFill>
                  <a:schemeClr val="tx1"/>
                </a:solidFill>
                <a:effectLst/>
                <a:latin typeface="+mn-lt"/>
                <a:ea typeface="+mn-ea"/>
                <a:cs typeface="+mn-cs"/>
              </a:rPr>
              <a:t> Programme</a:t>
            </a:r>
          </a:p>
          <a:p>
            <a:pPr rtl="0" eaLnBrk="1" fontAlgn="ctr" latinLnBrk="0" hangingPunct="1"/>
            <a:endParaRPr lang="fr-BE" sz="1200" b="0" i="0" u="none" strike="noStrike"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6AC06F16-C348-41FC-9174-D00083959C76}" type="slidenum">
              <a:rPr lang="fr-BE" smtClean="0"/>
              <a:t>6</a:t>
            </a:fld>
            <a:endParaRPr lang="fr-BE"/>
          </a:p>
        </p:txBody>
      </p:sp>
    </p:spTree>
    <p:extLst>
      <p:ext uri="{BB962C8B-B14F-4D97-AF65-F5344CB8AC3E}">
        <p14:creationId xmlns:p14="http://schemas.microsoft.com/office/powerpoint/2010/main" val="35282655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BE" sz="1200" kern="1200" dirty="0">
                <a:solidFill>
                  <a:schemeClr val="tx1"/>
                </a:solidFill>
                <a:effectLst/>
                <a:latin typeface="+mn-lt"/>
                <a:ea typeface="+mn-ea"/>
                <a:cs typeface="+mn-cs"/>
              </a:rPr>
              <a:t>Pour vous donner une idée, voici l’ensemble des programmes Interreg existants à l’heure actuelle ! Et bien sûr, notre programme France-Belgique !</a:t>
            </a:r>
          </a:p>
          <a:p>
            <a:pPr marL="0" marR="0" lvl="0" indent="0" algn="l" defTabSz="914400" rtl="0" eaLnBrk="1" fontAlgn="auto" latinLnBrk="0" hangingPunct="1">
              <a:lnSpc>
                <a:spcPct val="100000"/>
              </a:lnSpc>
              <a:spcBef>
                <a:spcPts val="0"/>
              </a:spcBef>
              <a:spcAft>
                <a:spcPts val="0"/>
              </a:spcAft>
              <a:buClrTx/>
              <a:buSzTx/>
              <a:buFontTx/>
              <a:buNone/>
              <a:tabLst/>
              <a:defRPr/>
            </a:pPr>
            <a:r>
              <a:rPr lang="fr-BE" sz="1200" kern="1200" dirty="0">
                <a:solidFill>
                  <a:schemeClr val="tx1"/>
                </a:solidFill>
                <a:effectLst/>
                <a:latin typeface="+mn-lt"/>
                <a:ea typeface="+mn-ea"/>
                <a:cs typeface="+mn-cs"/>
              </a:rPr>
              <a:t>Comme cette carte vous le montre, les programmes Interreg couvrent bien entendu toutes les frontières terrestres mais également maritimes que comptent les Etats Membres.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BE" sz="1200" kern="1200" dirty="0">
              <a:solidFill>
                <a:schemeClr val="tx1"/>
              </a:solidFill>
              <a:effectLst/>
              <a:latin typeface="+mn-lt"/>
              <a:ea typeface="+mn-ea"/>
              <a:cs typeface="+mn-cs"/>
            </a:endParaRPr>
          </a:p>
          <a:p>
            <a:endParaRPr lang="fr-BE" dirty="0"/>
          </a:p>
        </p:txBody>
      </p:sp>
      <p:sp>
        <p:nvSpPr>
          <p:cNvPr id="4" name="Espace réservé du numéro de diapositive 3"/>
          <p:cNvSpPr>
            <a:spLocks noGrp="1"/>
          </p:cNvSpPr>
          <p:nvPr>
            <p:ph type="sldNum" sz="quarter" idx="10"/>
          </p:nvPr>
        </p:nvSpPr>
        <p:spPr/>
        <p:txBody>
          <a:bodyPr/>
          <a:lstStyle/>
          <a:p>
            <a:fld id="{6AC06F16-C348-41FC-9174-D00083959C76}" type="slidenum">
              <a:rPr lang="fr-BE" smtClean="0"/>
              <a:t>7</a:t>
            </a:fld>
            <a:endParaRPr lang="fr-BE"/>
          </a:p>
        </p:txBody>
      </p:sp>
    </p:spTree>
    <p:extLst>
      <p:ext uri="{BB962C8B-B14F-4D97-AF65-F5344CB8AC3E}">
        <p14:creationId xmlns:p14="http://schemas.microsoft.com/office/powerpoint/2010/main" val="12787878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BE" sz="1200" kern="1200" dirty="0">
                <a:solidFill>
                  <a:schemeClr val="tx1"/>
                </a:solidFill>
                <a:effectLst/>
                <a:latin typeface="+mn-lt"/>
                <a:ea typeface="+mn-ea"/>
                <a:cs typeface="+mn-cs"/>
              </a:rPr>
              <a:t>Parlons maintenant de l’identité du programme.</a:t>
            </a:r>
          </a:p>
          <a:p>
            <a:endParaRPr lang="fr-BE" dirty="0"/>
          </a:p>
        </p:txBody>
      </p:sp>
      <p:sp>
        <p:nvSpPr>
          <p:cNvPr id="4" name="Espace réservé du numéro de diapositive 3"/>
          <p:cNvSpPr>
            <a:spLocks noGrp="1"/>
          </p:cNvSpPr>
          <p:nvPr>
            <p:ph type="sldNum" sz="quarter" idx="10"/>
          </p:nvPr>
        </p:nvSpPr>
        <p:spPr/>
        <p:txBody>
          <a:bodyPr/>
          <a:lstStyle/>
          <a:p>
            <a:fld id="{6AC06F16-C348-41FC-9174-D00083959C76}" type="slidenum">
              <a:rPr lang="fr-BE" smtClean="0"/>
              <a:t>8</a:t>
            </a:fld>
            <a:endParaRPr lang="fr-BE"/>
          </a:p>
        </p:txBody>
      </p:sp>
    </p:spTree>
    <p:extLst>
      <p:ext uri="{BB962C8B-B14F-4D97-AF65-F5344CB8AC3E}">
        <p14:creationId xmlns:p14="http://schemas.microsoft.com/office/powerpoint/2010/main" val="39869739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BE" sz="1200" kern="1200" dirty="0">
                <a:solidFill>
                  <a:schemeClr val="tx1"/>
                </a:solidFill>
                <a:effectLst/>
                <a:latin typeface="+mn-lt"/>
                <a:ea typeface="+mn-ea"/>
                <a:cs typeface="+mn-cs"/>
              </a:rPr>
              <a:t>A notre échelle, le territoire de coopération couvre une superficie de 62.000 KM² pour près de 11 millions d’habitants.  Il est réparti entre cinq régions frontalières : les Régions Hauts-de-France et Grand Est en France ; le sud et l’ouest de la Wallonie, la Flandre occidentale et orientale en Belgique.</a:t>
            </a:r>
          </a:p>
          <a:p>
            <a:endParaRPr lang="fr-BE" dirty="0"/>
          </a:p>
        </p:txBody>
      </p:sp>
      <p:sp>
        <p:nvSpPr>
          <p:cNvPr id="4" name="Espace réservé du numéro de diapositive 3"/>
          <p:cNvSpPr>
            <a:spLocks noGrp="1"/>
          </p:cNvSpPr>
          <p:nvPr>
            <p:ph type="sldNum" sz="quarter" idx="10"/>
          </p:nvPr>
        </p:nvSpPr>
        <p:spPr/>
        <p:txBody>
          <a:bodyPr/>
          <a:lstStyle/>
          <a:p>
            <a:fld id="{6AC06F16-C348-41FC-9174-D00083959C76}" type="slidenum">
              <a:rPr lang="fr-BE" smtClean="0"/>
              <a:t>9</a:t>
            </a:fld>
            <a:endParaRPr lang="fr-BE"/>
          </a:p>
        </p:txBody>
      </p:sp>
    </p:spTree>
    <p:extLst>
      <p:ext uri="{BB962C8B-B14F-4D97-AF65-F5344CB8AC3E}">
        <p14:creationId xmlns:p14="http://schemas.microsoft.com/office/powerpoint/2010/main" val="22114247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endParaRPr lang="fr-BE"/>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Modifier le style des sous-titres du masque</a:t>
            </a:r>
            <a:endParaRPr lang="fr-BE"/>
          </a:p>
        </p:txBody>
      </p:sp>
      <p:sp>
        <p:nvSpPr>
          <p:cNvPr id="4" name="Espace réservé de la date 3"/>
          <p:cNvSpPr>
            <a:spLocks noGrp="1"/>
          </p:cNvSpPr>
          <p:nvPr>
            <p:ph type="dt" sz="half" idx="10"/>
          </p:nvPr>
        </p:nvSpPr>
        <p:spPr/>
        <p:txBody>
          <a:bodyPr/>
          <a:lstStyle/>
          <a:p>
            <a:fld id="{A3A6D192-D4EC-45CF-AABF-3572E1BA8E25}" type="datetimeFigureOut">
              <a:rPr lang="fr-BE" smtClean="0"/>
              <a:t>12/09/2017</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0D0B3113-C7AF-4755-9A33-2E9E8954A38E}" type="slidenum">
              <a:rPr lang="fr-BE" smtClean="0"/>
              <a:t>‹N°›</a:t>
            </a:fld>
            <a:endParaRPr lang="fr-BE"/>
          </a:p>
        </p:txBody>
      </p:sp>
    </p:spTree>
    <p:extLst>
      <p:ext uri="{BB962C8B-B14F-4D97-AF65-F5344CB8AC3E}">
        <p14:creationId xmlns:p14="http://schemas.microsoft.com/office/powerpoint/2010/main" val="29563539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BE"/>
          </a:p>
        </p:txBody>
      </p:sp>
      <p:sp>
        <p:nvSpPr>
          <p:cNvPr id="3" name="Espace réservé du texte vertical 2"/>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p:cNvSpPr>
            <a:spLocks noGrp="1"/>
          </p:cNvSpPr>
          <p:nvPr>
            <p:ph type="dt" sz="half" idx="10"/>
          </p:nvPr>
        </p:nvSpPr>
        <p:spPr/>
        <p:txBody>
          <a:bodyPr/>
          <a:lstStyle/>
          <a:p>
            <a:fld id="{A3A6D192-D4EC-45CF-AABF-3572E1BA8E25}" type="datetimeFigureOut">
              <a:rPr lang="fr-BE" smtClean="0"/>
              <a:t>12/09/2017</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0D0B3113-C7AF-4755-9A33-2E9E8954A38E}" type="slidenum">
              <a:rPr lang="fr-BE" smtClean="0"/>
              <a:t>‹N°›</a:t>
            </a:fld>
            <a:endParaRPr lang="fr-BE"/>
          </a:p>
        </p:txBody>
      </p:sp>
    </p:spTree>
    <p:extLst>
      <p:ext uri="{BB962C8B-B14F-4D97-AF65-F5344CB8AC3E}">
        <p14:creationId xmlns:p14="http://schemas.microsoft.com/office/powerpoint/2010/main" val="22194361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a:t>Modifiez le style du titre</a:t>
            </a:r>
            <a:endParaRPr lang="fr-BE"/>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p:cNvSpPr>
            <a:spLocks noGrp="1"/>
          </p:cNvSpPr>
          <p:nvPr>
            <p:ph type="dt" sz="half" idx="10"/>
          </p:nvPr>
        </p:nvSpPr>
        <p:spPr/>
        <p:txBody>
          <a:bodyPr/>
          <a:lstStyle/>
          <a:p>
            <a:fld id="{A3A6D192-D4EC-45CF-AABF-3572E1BA8E25}" type="datetimeFigureOut">
              <a:rPr lang="fr-BE" smtClean="0"/>
              <a:t>12/09/2017</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0D0B3113-C7AF-4755-9A33-2E9E8954A38E}" type="slidenum">
              <a:rPr lang="fr-BE" smtClean="0"/>
              <a:t>‹N°›</a:t>
            </a:fld>
            <a:endParaRPr lang="fr-BE"/>
          </a:p>
        </p:txBody>
      </p:sp>
    </p:spTree>
    <p:extLst>
      <p:ext uri="{BB962C8B-B14F-4D97-AF65-F5344CB8AC3E}">
        <p14:creationId xmlns:p14="http://schemas.microsoft.com/office/powerpoint/2010/main" val="47597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re et contenu">
    <p:spTree>
      <p:nvGrpSpPr>
        <p:cNvPr id="1" name=""/>
        <p:cNvGrpSpPr/>
        <p:nvPr/>
      </p:nvGrpSpPr>
      <p:grpSpPr>
        <a:xfrm>
          <a:off x="0" y="0"/>
          <a:ext cx="0" cy="0"/>
          <a:chOff x="0" y="0"/>
          <a:chExt cx="0" cy="0"/>
        </a:xfrm>
      </p:grpSpPr>
      <p:sp>
        <p:nvSpPr>
          <p:cNvPr id="7" name="Espace réservé du numéro de diapositive 5"/>
          <p:cNvSpPr>
            <a:spLocks noGrp="1"/>
          </p:cNvSpPr>
          <p:nvPr>
            <p:ph type="sldNum" sz="quarter" idx="4"/>
          </p:nvPr>
        </p:nvSpPr>
        <p:spPr>
          <a:xfrm>
            <a:off x="10998875" y="6448253"/>
            <a:ext cx="576064" cy="365125"/>
          </a:xfrm>
          <a:prstGeom prst="rect">
            <a:avLst/>
          </a:prstGeom>
        </p:spPr>
        <p:txBody>
          <a:bodyPr anchor="ctr"/>
          <a:lstStyle>
            <a:lvl1pPr algn="r">
              <a:defRPr sz="1000" b="1">
                <a:solidFill>
                  <a:srgbClr val="000099"/>
                </a:solidFill>
                <a:latin typeface="Montserrat" pitchFamily="50" charset="0"/>
                <a:cs typeface="Montserrat" pitchFamily="50" charset="0"/>
              </a:defRPr>
            </a:lvl1pPr>
          </a:lstStyle>
          <a:p>
            <a:fld id="{59649E7E-1DDF-4917-9840-1400783AFAEF}" type="slidenum">
              <a:rPr lang="fr-BE" smtClean="0"/>
              <a:pPr/>
              <a:t>‹N°›</a:t>
            </a:fld>
            <a:endParaRPr lang="fr-BE" dirty="0"/>
          </a:p>
        </p:txBody>
      </p:sp>
    </p:spTree>
    <p:extLst>
      <p:ext uri="{BB962C8B-B14F-4D97-AF65-F5344CB8AC3E}">
        <p14:creationId xmlns:p14="http://schemas.microsoft.com/office/powerpoint/2010/main" val="10632088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BE"/>
          </a:p>
        </p:txBody>
      </p:sp>
      <p:sp>
        <p:nvSpPr>
          <p:cNvPr id="3" name="Espace réservé du contenu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pic>
        <p:nvPicPr>
          <p:cNvPr id="8" name="Image 7"/>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271536" y="-358588"/>
            <a:ext cx="3202995" cy="7769181"/>
          </a:xfrm>
          <a:prstGeom prst="rect">
            <a:avLst/>
          </a:prstGeom>
        </p:spPr>
      </p:pic>
      <p:pic>
        <p:nvPicPr>
          <p:cNvPr id="10" name="Image 9"/>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9897036" y="185738"/>
            <a:ext cx="2088776" cy="632174"/>
          </a:xfrm>
          <a:prstGeom prst="rect">
            <a:avLst/>
          </a:prstGeom>
        </p:spPr>
      </p:pic>
    </p:spTree>
    <p:extLst>
      <p:ext uri="{BB962C8B-B14F-4D97-AF65-F5344CB8AC3E}">
        <p14:creationId xmlns:p14="http://schemas.microsoft.com/office/powerpoint/2010/main" val="20537939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a:t>Modifiez le style du titre</a:t>
            </a:r>
            <a:endParaRPr lang="fr-BE"/>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Espace réservé de la date 3"/>
          <p:cNvSpPr>
            <a:spLocks noGrp="1"/>
          </p:cNvSpPr>
          <p:nvPr>
            <p:ph type="dt" sz="half" idx="10"/>
          </p:nvPr>
        </p:nvSpPr>
        <p:spPr/>
        <p:txBody>
          <a:bodyPr/>
          <a:lstStyle/>
          <a:p>
            <a:fld id="{A3A6D192-D4EC-45CF-AABF-3572E1BA8E25}" type="datetimeFigureOut">
              <a:rPr lang="fr-BE" smtClean="0"/>
              <a:t>12/09/2017</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0D0B3113-C7AF-4755-9A33-2E9E8954A38E}" type="slidenum">
              <a:rPr lang="fr-BE" smtClean="0"/>
              <a:t>‹N°›</a:t>
            </a:fld>
            <a:endParaRPr lang="fr-BE"/>
          </a:p>
        </p:txBody>
      </p:sp>
    </p:spTree>
    <p:extLst>
      <p:ext uri="{BB962C8B-B14F-4D97-AF65-F5344CB8AC3E}">
        <p14:creationId xmlns:p14="http://schemas.microsoft.com/office/powerpoint/2010/main" val="4025981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BE"/>
          </a:p>
        </p:txBody>
      </p:sp>
      <p:sp>
        <p:nvSpPr>
          <p:cNvPr id="3" name="Espace réservé du contenu 2"/>
          <p:cNvSpPr>
            <a:spLocks noGrp="1"/>
          </p:cNvSpPr>
          <p:nvPr>
            <p:ph sz="half" idx="1"/>
          </p:nvPr>
        </p:nvSpPr>
        <p:spPr>
          <a:xfrm>
            <a:off x="838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u contenu 3"/>
          <p:cNvSpPr>
            <a:spLocks noGrp="1"/>
          </p:cNvSpPr>
          <p:nvPr>
            <p:ph sz="half" idx="2"/>
          </p:nvPr>
        </p:nvSpPr>
        <p:spPr>
          <a:xfrm>
            <a:off x="6172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5" name="Espace réservé de la date 4"/>
          <p:cNvSpPr>
            <a:spLocks noGrp="1"/>
          </p:cNvSpPr>
          <p:nvPr>
            <p:ph type="dt" sz="half" idx="10"/>
          </p:nvPr>
        </p:nvSpPr>
        <p:spPr/>
        <p:txBody>
          <a:bodyPr/>
          <a:lstStyle/>
          <a:p>
            <a:fld id="{A3A6D192-D4EC-45CF-AABF-3572E1BA8E25}" type="datetimeFigureOut">
              <a:rPr lang="fr-BE" smtClean="0"/>
              <a:t>12/09/2017</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0D0B3113-C7AF-4755-9A33-2E9E8954A38E}" type="slidenum">
              <a:rPr lang="fr-BE" smtClean="0"/>
              <a:t>‹N°›</a:t>
            </a:fld>
            <a:endParaRPr lang="fr-BE"/>
          </a:p>
        </p:txBody>
      </p:sp>
    </p:spTree>
    <p:extLst>
      <p:ext uri="{BB962C8B-B14F-4D97-AF65-F5344CB8AC3E}">
        <p14:creationId xmlns:p14="http://schemas.microsoft.com/office/powerpoint/2010/main" val="18617717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a:t>Modifiez le style du titre</a:t>
            </a:r>
            <a:endParaRPr lang="fr-BE"/>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7" name="Espace réservé de la date 6"/>
          <p:cNvSpPr>
            <a:spLocks noGrp="1"/>
          </p:cNvSpPr>
          <p:nvPr>
            <p:ph type="dt" sz="half" idx="10"/>
          </p:nvPr>
        </p:nvSpPr>
        <p:spPr/>
        <p:txBody>
          <a:bodyPr/>
          <a:lstStyle/>
          <a:p>
            <a:fld id="{A3A6D192-D4EC-45CF-AABF-3572E1BA8E25}" type="datetimeFigureOut">
              <a:rPr lang="fr-BE" smtClean="0"/>
              <a:t>12/09/2017</a:t>
            </a:fld>
            <a:endParaRPr lang="fr-BE"/>
          </a:p>
        </p:txBody>
      </p:sp>
      <p:sp>
        <p:nvSpPr>
          <p:cNvPr id="8" name="Espace réservé du pied de page 7"/>
          <p:cNvSpPr>
            <a:spLocks noGrp="1"/>
          </p:cNvSpPr>
          <p:nvPr>
            <p:ph type="ftr" sz="quarter" idx="11"/>
          </p:nvPr>
        </p:nvSpPr>
        <p:spPr/>
        <p:txBody>
          <a:bodyPr/>
          <a:lstStyle/>
          <a:p>
            <a:endParaRPr lang="fr-BE"/>
          </a:p>
        </p:txBody>
      </p:sp>
      <p:sp>
        <p:nvSpPr>
          <p:cNvPr id="9" name="Espace réservé du numéro de diapositive 8"/>
          <p:cNvSpPr>
            <a:spLocks noGrp="1"/>
          </p:cNvSpPr>
          <p:nvPr>
            <p:ph type="sldNum" sz="quarter" idx="12"/>
          </p:nvPr>
        </p:nvSpPr>
        <p:spPr/>
        <p:txBody>
          <a:bodyPr/>
          <a:lstStyle/>
          <a:p>
            <a:fld id="{0D0B3113-C7AF-4755-9A33-2E9E8954A38E}" type="slidenum">
              <a:rPr lang="fr-BE" smtClean="0"/>
              <a:t>‹N°›</a:t>
            </a:fld>
            <a:endParaRPr lang="fr-BE"/>
          </a:p>
        </p:txBody>
      </p:sp>
    </p:spTree>
    <p:extLst>
      <p:ext uri="{BB962C8B-B14F-4D97-AF65-F5344CB8AC3E}">
        <p14:creationId xmlns:p14="http://schemas.microsoft.com/office/powerpoint/2010/main" val="14079742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BE"/>
          </a:p>
        </p:txBody>
      </p:sp>
      <p:sp>
        <p:nvSpPr>
          <p:cNvPr id="3" name="Espace réservé de la date 2"/>
          <p:cNvSpPr>
            <a:spLocks noGrp="1"/>
          </p:cNvSpPr>
          <p:nvPr>
            <p:ph type="dt" sz="half" idx="10"/>
          </p:nvPr>
        </p:nvSpPr>
        <p:spPr/>
        <p:txBody>
          <a:bodyPr/>
          <a:lstStyle/>
          <a:p>
            <a:fld id="{A3A6D192-D4EC-45CF-AABF-3572E1BA8E25}" type="datetimeFigureOut">
              <a:rPr lang="fr-BE" smtClean="0"/>
              <a:t>12/09/2017</a:t>
            </a:fld>
            <a:endParaRPr lang="fr-BE"/>
          </a:p>
        </p:txBody>
      </p:sp>
      <p:sp>
        <p:nvSpPr>
          <p:cNvPr id="4" name="Espace réservé du pied de page 3"/>
          <p:cNvSpPr>
            <a:spLocks noGrp="1"/>
          </p:cNvSpPr>
          <p:nvPr>
            <p:ph type="ftr" sz="quarter" idx="11"/>
          </p:nvPr>
        </p:nvSpPr>
        <p:spPr/>
        <p:txBody>
          <a:bodyPr/>
          <a:lstStyle/>
          <a:p>
            <a:endParaRPr lang="fr-BE"/>
          </a:p>
        </p:txBody>
      </p:sp>
      <p:sp>
        <p:nvSpPr>
          <p:cNvPr id="5" name="Espace réservé du numéro de diapositive 4"/>
          <p:cNvSpPr>
            <a:spLocks noGrp="1"/>
          </p:cNvSpPr>
          <p:nvPr>
            <p:ph type="sldNum" sz="quarter" idx="12"/>
          </p:nvPr>
        </p:nvSpPr>
        <p:spPr/>
        <p:txBody>
          <a:bodyPr/>
          <a:lstStyle/>
          <a:p>
            <a:fld id="{0D0B3113-C7AF-4755-9A33-2E9E8954A38E}" type="slidenum">
              <a:rPr lang="fr-BE" smtClean="0"/>
              <a:t>‹N°›</a:t>
            </a:fld>
            <a:endParaRPr lang="fr-BE"/>
          </a:p>
        </p:txBody>
      </p:sp>
    </p:spTree>
    <p:extLst>
      <p:ext uri="{BB962C8B-B14F-4D97-AF65-F5344CB8AC3E}">
        <p14:creationId xmlns:p14="http://schemas.microsoft.com/office/powerpoint/2010/main" val="38690004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A3A6D192-D4EC-45CF-AABF-3572E1BA8E25}" type="datetimeFigureOut">
              <a:rPr lang="fr-BE" smtClean="0"/>
              <a:t>12/09/2017</a:t>
            </a:fld>
            <a:endParaRPr lang="fr-BE"/>
          </a:p>
        </p:txBody>
      </p:sp>
      <p:sp>
        <p:nvSpPr>
          <p:cNvPr id="3" name="Espace réservé du pied de page 2"/>
          <p:cNvSpPr>
            <a:spLocks noGrp="1"/>
          </p:cNvSpPr>
          <p:nvPr>
            <p:ph type="ftr" sz="quarter" idx="11"/>
          </p:nvPr>
        </p:nvSpPr>
        <p:spPr/>
        <p:txBody>
          <a:bodyPr/>
          <a:lstStyle/>
          <a:p>
            <a:endParaRPr lang="fr-BE"/>
          </a:p>
        </p:txBody>
      </p:sp>
      <p:sp>
        <p:nvSpPr>
          <p:cNvPr id="4" name="Espace réservé du numéro de diapositive 3"/>
          <p:cNvSpPr>
            <a:spLocks noGrp="1"/>
          </p:cNvSpPr>
          <p:nvPr>
            <p:ph type="sldNum" sz="quarter" idx="12"/>
          </p:nvPr>
        </p:nvSpPr>
        <p:spPr/>
        <p:txBody>
          <a:bodyPr/>
          <a:lstStyle/>
          <a:p>
            <a:fld id="{0D0B3113-C7AF-4755-9A33-2E9E8954A38E}" type="slidenum">
              <a:rPr lang="fr-BE" smtClean="0"/>
              <a:t>‹N°›</a:t>
            </a:fld>
            <a:endParaRPr lang="fr-BE"/>
          </a:p>
        </p:txBody>
      </p:sp>
    </p:spTree>
    <p:extLst>
      <p:ext uri="{BB962C8B-B14F-4D97-AF65-F5344CB8AC3E}">
        <p14:creationId xmlns:p14="http://schemas.microsoft.com/office/powerpoint/2010/main" val="3473314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fr-BE"/>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fld id="{A3A6D192-D4EC-45CF-AABF-3572E1BA8E25}" type="datetimeFigureOut">
              <a:rPr lang="fr-BE" smtClean="0"/>
              <a:t>12/09/2017</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0D0B3113-C7AF-4755-9A33-2E9E8954A38E}" type="slidenum">
              <a:rPr lang="fr-BE" smtClean="0"/>
              <a:t>‹N°›</a:t>
            </a:fld>
            <a:endParaRPr lang="fr-BE"/>
          </a:p>
        </p:txBody>
      </p:sp>
    </p:spTree>
    <p:extLst>
      <p:ext uri="{BB962C8B-B14F-4D97-AF65-F5344CB8AC3E}">
        <p14:creationId xmlns:p14="http://schemas.microsoft.com/office/powerpoint/2010/main" val="18728673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fr-BE"/>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BE"/>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fld id="{A3A6D192-D4EC-45CF-AABF-3572E1BA8E25}" type="datetimeFigureOut">
              <a:rPr lang="fr-BE" smtClean="0"/>
              <a:t>12/09/2017</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0D0B3113-C7AF-4755-9A33-2E9E8954A38E}" type="slidenum">
              <a:rPr lang="fr-BE" smtClean="0"/>
              <a:t>‹N°›</a:t>
            </a:fld>
            <a:endParaRPr lang="fr-BE"/>
          </a:p>
        </p:txBody>
      </p:sp>
    </p:spTree>
    <p:extLst>
      <p:ext uri="{BB962C8B-B14F-4D97-AF65-F5344CB8AC3E}">
        <p14:creationId xmlns:p14="http://schemas.microsoft.com/office/powerpoint/2010/main" val="29396674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endParaRPr lang="fr-BE"/>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A6D192-D4EC-45CF-AABF-3572E1BA8E25}" type="datetimeFigureOut">
              <a:rPr lang="fr-BE" smtClean="0"/>
              <a:t>12/09/2017</a:t>
            </a:fld>
            <a:endParaRPr lang="fr-BE"/>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BE"/>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0B3113-C7AF-4755-9A33-2E9E8954A38E}" type="slidenum">
              <a:rPr lang="fr-BE" smtClean="0"/>
              <a:t>‹N°›</a:t>
            </a:fld>
            <a:endParaRPr lang="fr-BE"/>
          </a:p>
        </p:txBody>
      </p:sp>
    </p:spTree>
    <p:extLst>
      <p:ext uri="{BB962C8B-B14F-4D97-AF65-F5344CB8AC3E}">
        <p14:creationId xmlns:p14="http://schemas.microsoft.com/office/powerpoint/2010/main" val="40733840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18.xml.rels><?xml version="1.0" encoding="UTF-8" standalone="yes"?>
<Relationships xmlns="http://schemas.openxmlformats.org/package/2006/relationships"><Relationship Id="rId8" Type="http://schemas.openxmlformats.org/officeDocument/2006/relationships/image" Target="../media/image36.jpe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10" Type="http://schemas.openxmlformats.org/officeDocument/2006/relationships/image" Target="../media/image38.png"/><Relationship Id="rId4" Type="http://schemas.openxmlformats.org/officeDocument/2006/relationships/image" Target="../media/image32.png"/><Relationship Id="rId9" Type="http://schemas.openxmlformats.org/officeDocument/2006/relationships/image" Target="../media/image37.png"/></Relationships>
</file>

<file path=ppt/slides/_rels/slide1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0.xml"/><Relationship Id="rId1" Type="http://schemas.openxmlformats.org/officeDocument/2006/relationships/slideLayout" Target="../slideLayouts/slideLayout12.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Layout" Target="../slideLayouts/slideLayout1.xml"/><Relationship Id="rId5" Type="http://schemas.openxmlformats.org/officeDocument/2006/relationships/image" Target="../media/image45.jpeg"/><Relationship Id="rId4" Type="http://schemas.openxmlformats.org/officeDocument/2006/relationships/image" Target="../media/image44.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12" descr="fondPPT.jpg"/>
          <p:cNvPicPr>
            <a:picLocks noChangeAspect="1"/>
          </p:cNvPicPr>
          <p:nvPr/>
        </p:nvPicPr>
        <p:blipFill rotWithShape="1">
          <a:blip r:embed="rId3">
            <a:extLst>
              <a:ext uri="{28A0092B-C50C-407E-A947-70E740481C1C}">
                <a14:useLocalDpi xmlns:a14="http://schemas.microsoft.com/office/drawing/2010/main" val="0"/>
              </a:ext>
            </a:extLst>
          </a:blip>
          <a:srcRect l="29424"/>
          <a:stretch/>
        </p:blipFill>
        <p:spPr bwMode="auto">
          <a:xfrm>
            <a:off x="3587436" y="0"/>
            <a:ext cx="860456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age 11" descr="bulles.jpg"/>
          <p:cNvPicPr>
            <a:picLocks noChangeAspect="1"/>
          </p:cNvPicPr>
          <p:nvPr/>
        </p:nvPicPr>
        <p:blipFill rotWithShape="1">
          <a:blip r:embed="rId4">
            <a:extLst>
              <a:ext uri="{28A0092B-C50C-407E-A947-70E740481C1C}">
                <a14:useLocalDpi xmlns:a14="http://schemas.microsoft.com/office/drawing/2010/main" val="0"/>
              </a:ext>
            </a:extLst>
          </a:blip>
          <a:srcRect t="13878" b="19515"/>
          <a:stretch/>
        </p:blipFill>
        <p:spPr bwMode="auto">
          <a:xfrm>
            <a:off x="3583502" y="5627504"/>
            <a:ext cx="3968750" cy="800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ZoneTexte 5"/>
          <p:cNvSpPr txBox="1"/>
          <p:nvPr/>
        </p:nvSpPr>
        <p:spPr>
          <a:xfrm>
            <a:off x="3141991" y="42863"/>
            <a:ext cx="3240088" cy="400110"/>
          </a:xfrm>
          <a:prstGeom prst="rect">
            <a:avLst/>
          </a:prstGeom>
          <a:noFill/>
        </p:spPr>
        <p:txBody>
          <a:bodyPr>
            <a:spAutoFit/>
          </a:bodyPr>
          <a:lstStyle/>
          <a:p>
            <a:pPr>
              <a:defRPr/>
            </a:pPr>
            <a:r>
              <a:rPr lang="nl-NL" sz="1000" b="1" dirty="0">
                <a:solidFill>
                  <a:srgbClr val="000099"/>
                </a:solidFill>
                <a:latin typeface="Calibri Light" panose="020F0302020204030204"/>
                <a:cs typeface="Calibri" pitchFamily="34" charset="0"/>
              </a:rPr>
              <a:t>PROGRAMME DE COOPÉRATION TRANSFRONTALIÈRE</a:t>
            </a:r>
          </a:p>
          <a:p>
            <a:pPr>
              <a:defRPr/>
            </a:pPr>
            <a:r>
              <a:rPr lang="nl-NL" sz="1000" b="1" dirty="0">
                <a:solidFill>
                  <a:srgbClr val="9FAEE5"/>
                </a:solidFill>
                <a:latin typeface="Calibri Light" panose="020F0302020204030204"/>
                <a:cs typeface="Calibri" pitchFamily="34" charset="0"/>
              </a:rPr>
              <a:t>GRENSOVERSCHRIJDEND SAMENWERKINGSPROGRAMMA</a:t>
            </a:r>
            <a:endParaRPr lang="fr-BE" sz="1000" b="1" dirty="0">
              <a:solidFill>
                <a:srgbClr val="9FAEE5"/>
              </a:solidFill>
              <a:latin typeface="Calibri Light" panose="020F0302020204030204"/>
              <a:cs typeface="Calibri" pitchFamily="34" charset="0"/>
            </a:endParaRPr>
          </a:p>
        </p:txBody>
      </p:sp>
      <p:sp>
        <p:nvSpPr>
          <p:cNvPr id="8" name="ZoneTexte 10"/>
          <p:cNvSpPr txBox="1">
            <a:spLocks noChangeArrowheads="1"/>
          </p:cNvSpPr>
          <p:nvPr/>
        </p:nvSpPr>
        <p:spPr bwMode="auto">
          <a:xfrm>
            <a:off x="995877" y="6475413"/>
            <a:ext cx="91440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fontAlgn="base">
              <a:spcBef>
                <a:spcPct val="0"/>
              </a:spcBef>
              <a:spcAft>
                <a:spcPct val="0"/>
              </a:spcAft>
            </a:pPr>
            <a:r>
              <a:rPr lang="fr-BE" altLang="fr-FR" sz="700" b="1" dirty="0">
                <a:solidFill>
                  <a:srgbClr val="000099"/>
                </a:solidFill>
                <a:latin typeface="Montserrat" panose="00000500000000000000" pitchFamily="50" charset="0"/>
              </a:rPr>
              <a:t>AVEC LE SOUTIEN DU FONDS EUROPÉEN DE DÉVELOPPEMENT RÉGIONAL</a:t>
            </a:r>
          </a:p>
          <a:p>
            <a:pPr algn="ctr" fontAlgn="base">
              <a:spcBef>
                <a:spcPct val="0"/>
              </a:spcBef>
              <a:spcAft>
                <a:spcPct val="0"/>
              </a:spcAft>
            </a:pPr>
            <a:r>
              <a:rPr lang="nl-NL" altLang="fr-FR" sz="700" b="1" dirty="0">
                <a:solidFill>
                  <a:srgbClr val="9FAEE5"/>
                </a:solidFill>
                <a:latin typeface="Montserrat" panose="00000500000000000000" pitchFamily="50" charset="0"/>
              </a:rPr>
              <a:t>MET STEUN VAN HET EUROPEES FONDS VOOR REGIONALE ONTWIKKELING</a:t>
            </a:r>
            <a:endParaRPr lang="fr-BE" altLang="fr-FR" sz="700" b="1" dirty="0">
              <a:solidFill>
                <a:srgbClr val="9FAEE5"/>
              </a:solidFill>
              <a:latin typeface="Montserrat" panose="00000500000000000000" pitchFamily="50" charset="0"/>
            </a:endParaRPr>
          </a:p>
        </p:txBody>
      </p:sp>
      <p:sp>
        <p:nvSpPr>
          <p:cNvPr id="14" name="Titre 1"/>
          <p:cNvSpPr txBox="1">
            <a:spLocks/>
          </p:cNvSpPr>
          <p:nvPr/>
        </p:nvSpPr>
        <p:spPr>
          <a:xfrm>
            <a:off x="3143814" y="651911"/>
            <a:ext cx="7200801" cy="1028282"/>
          </a:xfrm>
          <a:prstGeom prst="rect">
            <a:avLst/>
          </a:prstGeom>
        </p:spPr>
        <p:txBody>
          <a:bodyPr vert="horz" lIns="91440" tIns="45720" rIns="91440" bIns="45720" rtlCol="0" anchor="t" anchorCtr="0">
            <a:noAutofit/>
          </a:bodyPr>
          <a:lstStyle>
            <a:lvl1pPr algn="ctr" defTabSz="914400" rtl="0" eaLnBrk="1" latinLnBrk="0" hangingPunct="1">
              <a:spcBef>
                <a:spcPct val="0"/>
              </a:spcBef>
              <a:buNone/>
              <a:defRPr sz="2800" b="0" kern="1200">
                <a:solidFill>
                  <a:srgbClr val="000099"/>
                </a:solidFill>
                <a:latin typeface="Montserrat" pitchFamily="50" charset="0"/>
                <a:ea typeface="+mj-ea"/>
                <a:cs typeface="Montserrat" pitchFamily="50" charset="0"/>
              </a:defRPr>
            </a:lvl1pPr>
          </a:lstStyle>
          <a:p>
            <a:pPr algn="l"/>
            <a:r>
              <a:rPr lang="fr-BE" sz="3000" b="1" dirty="0">
                <a:cs typeface="Arial" panose="020B0604020202020204" pitchFamily="34" charset="0"/>
              </a:rPr>
              <a:t>TITRE DE L’ÉVÉNEMENT</a:t>
            </a:r>
          </a:p>
          <a:p>
            <a:pPr algn="l"/>
            <a:r>
              <a:rPr lang="fr-BE" sz="3000" b="1" dirty="0">
                <a:solidFill>
                  <a:srgbClr val="9FAEE5"/>
                </a:solidFill>
                <a:ea typeface="+mn-ea"/>
                <a:cs typeface="Arial" panose="020B0604020202020204" pitchFamily="34" charset="0"/>
              </a:rPr>
              <a:t>TITEL VAN HET EVENEMENT</a:t>
            </a:r>
            <a:endParaRPr lang="fr-BE" sz="3600" b="1" dirty="0">
              <a:solidFill>
                <a:srgbClr val="9FAEE5"/>
              </a:solidFill>
            </a:endParaRPr>
          </a:p>
        </p:txBody>
      </p:sp>
      <p:sp>
        <p:nvSpPr>
          <p:cNvPr id="15" name="ZoneTexte 14"/>
          <p:cNvSpPr txBox="1"/>
          <p:nvPr/>
        </p:nvSpPr>
        <p:spPr>
          <a:xfrm>
            <a:off x="5891428" y="5037621"/>
            <a:ext cx="4127552" cy="954107"/>
          </a:xfrm>
          <a:prstGeom prst="rect">
            <a:avLst/>
          </a:prstGeom>
          <a:noFill/>
        </p:spPr>
        <p:txBody>
          <a:bodyPr wrap="square" rtlCol="0">
            <a:spAutoFit/>
          </a:bodyPr>
          <a:lstStyle/>
          <a:p>
            <a:pPr algn="r"/>
            <a:r>
              <a:rPr lang="fr-BE" dirty="0">
                <a:solidFill>
                  <a:srgbClr val="000099"/>
                </a:solidFill>
                <a:latin typeface="Montserrat" panose="00000500000000000000" pitchFamily="50" charset="0"/>
              </a:rPr>
              <a:t>Lieu – Date</a:t>
            </a:r>
          </a:p>
          <a:p>
            <a:pPr algn="r"/>
            <a:r>
              <a:rPr lang="fr-BE" dirty="0" err="1">
                <a:solidFill>
                  <a:srgbClr val="9FAEE5"/>
                </a:solidFill>
                <a:latin typeface="Montserrat" panose="00000500000000000000" pitchFamily="50" charset="0"/>
              </a:rPr>
              <a:t>Plaats</a:t>
            </a:r>
            <a:r>
              <a:rPr lang="fr-BE" dirty="0">
                <a:solidFill>
                  <a:srgbClr val="9FAEE5"/>
                </a:solidFill>
                <a:latin typeface="Montserrat" panose="00000500000000000000" pitchFamily="50" charset="0"/>
              </a:rPr>
              <a:t> - </a:t>
            </a:r>
            <a:r>
              <a:rPr lang="fr-BE" dirty="0" err="1">
                <a:solidFill>
                  <a:srgbClr val="9FAEE5"/>
                </a:solidFill>
                <a:latin typeface="Montserrat" panose="00000500000000000000" pitchFamily="50" charset="0"/>
              </a:rPr>
              <a:t>Datum</a:t>
            </a:r>
            <a:endParaRPr lang="fr-BE" dirty="0">
              <a:solidFill>
                <a:srgbClr val="9FAEE5"/>
              </a:solidFill>
              <a:latin typeface="Montserrat" panose="00000500000000000000" pitchFamily="50" charset="0"/>
            </a:endParaRPr>
          </a:p>
          <a:p>
            <a:pPr algn="ctr"/>
            <a:endParaRPr lang="fr-BE" sz="2000" dirty="0">
              <a:solidFill>
                <a:srgbClr val="000099"/>
              </a:solidFill>
              <a:latin typeface="Montserrat" panose="00000500000000000000" pitchFamily="50" charset="0"/>
            </a:endParaRPr>
          </a:p>
        </p:txBody>
      </p:sp>
      <p:sp>
        <p:nvSpPr>
          <p:cNvPr id="17" name="Rectangle 16"/>
          <p:cNvSpPr/>
          <p:nvPr/>
        </p:nvSpPr>
        <p:spPr>
          <a:xfrm>
            <a:off x="3603477" y="3211436"/>
            <a:ext cx="6372200" cy="738664"/>
          </a:xfrm>
          <a:prstGeom prst="rect">
            <a:avLst/>
          </a:prstGeom>
        </p:spPr>
        <p:txBody>
          <a:bodyPr wrap="square">
            <a:spAutoFit/>
          </a:bodyPr>
          <a:lstStyle/>
          <a:p>
            <a:pPr algn="r"/>
            <a:r>
              <a:rPr lang="fr-BE" i="1" dirty="0">
                <a:solidFill>
                  <a:srgbClr val="000099"/>
                </a:solidFill>
                <a:latin typeface="Montserrat" panose="00000500000000000000" pitchFamily="50" charset="0"/>
              </a:rPr>
              <a:t>Prénom/</a:t>
            </a:r>
            <a:r>
              <a:rPr lang="fr-BE" i="1" dirty="0" err="1">
                <a:solidFill>
                  <a:srgbClr val="000099"/>
                </a:solidFill>
                <a:latin typeface="Montserrat" panose="00000500000000000000" pitchFamily="50" charset="0"/>
              </a:rPr>
              <a:t>Voornaam</a:t>
            </a:r>
            <a:r>
              <a:rPr lang="fr-BE" i="1" dirty="0">
                <a:solidFill>
                  <a:srgbClr val="000099"/>
                </a:solidFill>
                <a:latin typeface="Montserrat" panose="00000500000000000000" pitchFamily="50" charset="0"/>
              </a:rPr>
              <a:t> NOM/NAAM</a:t>
            </a:r>
          </a:p>
          <a:p>
            <a:pPr algn="r"/>
            <a:r>
              <a:rPr lang="fr-BE" sz="1200" dirty="0">
                <a:solidFill>
                  <a:srgbClr val="000099"/>
                </a:solidFill>
                <a:latin typeface="Montserrat" panose="00000500000000000000" pitchFamily="50" charset="0"/>
              </a:rPr>
              <a:t>Equipe Technique Interreg – Antenne …</a:t>
            </a:r>
          </a:p>
          <a:p>
            <a:pPr algn="r"/>
            <a:r>
              <a:rPr lang="fr-BE" sz="1200" dirty="0" err="1">
                <a:solidFill>
                  <a:srgbClr val="9FAEE5"/>
                </a:solidFill>
                <a:latin typeface="Montserrat" panose="00000500000000000000" pitchFamily="50" charset="0"/>
              </a:rPr>
              <a:t>Technische</a:t>
            </a:r>
            <a:r>
              <a:rPr lang="fr-BE" sz="1200" dirty="0">
                <a:solidFill>
                  <a:srgbClr val="9FAEE5"/>
                </a:solidFill>
                <a:latin typeface="Montserrat" panose="00000500000000000000" pitchFamily="50" charset="0"/>
              </a:rPr>
              <a:t> team Interreg –</a:t>
            </a:r>
            <a:r>
              <a:rPr lang="fr-BE" sz="1200" dirty="0" err="1">
                <a:solidFill>
                  <a:srgbClr val="9FAEE5"/>
                </a:solidFill>
                <a:latin typeface="Montserrat" panose="00000500000000000000" pitchFamily="50" charset="0"/>
              </a:rPr>
              <a:t>Steunpunt</a:t>
            </a:r>
            <a:r>
              <a:rPr lang="fr-BE" sz="1200" dirty="0">
                <a:solidFill>
                  <a:srgbClr val="9FAEE5"/>
                </a:solidFill>
                <a:latin typeface="Montserrat" panose="00000500000000000000" pitchFamily="50" charset="0"/>
              </a:rPr>
              <a:t> …</a:t>
            </a:r>
          </a:p>
        </p:txBody>
      </p:sp>
      <p:pic>
        <p:nvPicPr>
          <p:cNvPr id="21" name="Image 20"/>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368193" y="-291973"/>
            <a:ext cx="3256251" cy="7898359"/>
          </a:xfrm>
          <a:prstGeom prst="rect">
            <a:avLst/>
          </a:prstGeom>
        </p:spPr>
      </p:pic>
      <p:sp>
        <p:nvSpPr>
          <p:cNvPr id="2" name="ZoneTexte 1">
            <a:extLst>
              <a:ext uri="{FF2B5EF4-FFF2-40B4-BE49-F238E27FC236}">
                <a16:creationId xmlns:a16="http://schemas.microsoft.com/office/drawing/2014/main" id="{83DFD249-5AFD-4990-A162-A52F86B5BE50}"/>
              </a:ext>
            </a:extLst>
          </p:cNvPr>
          <p:cNvSpPr txBox="1"/>
          <p:nvPr/>
        </p:nvSpPr>
        <p:spPr>
          <a:xfrm>
            <a:off x="3275635" y="1875099"/>
            <a:ext cx="3106444" cy="954107"/>
          </a:xfrm>
          <a:prstGeom prst="rect">
            <a:avLst/>
          </a:prstGeom>
          <a:noFill/>
        </p:spPr>
        <p:txBody>
          <a:bodyPr wrap="square" rtlCol="0">
            <a:spAutoFit/>
          </a:bodyPr>
          <a:lstStyle/>
          <a:p>
            <a:r>
              <a:rPr lang="fr-BE" sz="2800" dirty="0">
                <a:solidFill>
                  <a:srgbClr val="000099"/>
                </a:solidFill>
              </a:rPr>
              <a:t>Logo du projet</a:t>
            </a:r>
          </a:p>
          <a:p>
            <a:r>
              <a:rPr lang="fr-BE" sz="2800" dirty="0" err="1">
                <a:solidFill>
                  <a:srgbClr val="9FAEE5"/>
                </a:solidFill>
              </a:rPr>
              <a:t>Projectlogo</a:t>
            </a:r>
            <a:endParaRPr lang="fr-BE" sz="2800" dirty="0">
              <a:solidFill>
                <a:srgbClr val="9FAEE5"/>
              </a:solidFill>
            </a:endParaRPr>
          </a:p>
        </p:txBody>
      </p:sp>
    </p:spTree>
    <p:extLst>
      <p:ext uri="{BB962C8B-B14F-4D97-AF65-F5344CB8AC3E}">
        <p14:creationId xmlns:p14="http://schemas.microsoft.com/office/powerpoint/2010/main" val="3096011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4"/>
          <p:cNvSpPr txBox="1">
            <a:spLocks/>
          </p:cNvSpPr>
          <p:nvPr/>
        </p:nvSpPr>
        <p:spPr bwMode="auto">
          <a:xfrm>
            <a:off x="2106362" y="131400"/>
            <a:ext cx="7755268" cy="1090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685800">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514350" indent="-171450" defTabSz="68580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857250" indent="-171450" defTabSz="6858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200150" indent="-17145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1543050" indent="-17145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0002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4574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29146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3718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spcBef>
                <a:spcPct val="0"/>
              </a:spcBef>
              <a:buNone/>
              <a:defRPr/>
            </a:pPr>
            <a:r>
              <a:rPr lang="fr-FR" sz="2400" b="1" dirty="0">
                <a:solidFill>
                  <a:srgbClr val="000099"/>
                </a:solidFill>
                <a:latin typeface="Montserrat" panose="00000500000000000000" pitchFamily="50" charset="0"/>
                <a:cs typeface="Arial" panose="020B0604020202020204" pitchFamily="34" charset="0"/>
              </a:rPr>
              <a:t>LA STRATÉGIE : 4 AXES PRIORITAIRES</a:t>
            </a:r>
          </a:p>
          <a:p>
            <a:pPr>
              <a:spcBef>
                <a:spcPct val="0"/>
              </a:spcBef>
              <a:buNone/>
              <a:defRPr/>
            </a:pPr>
            <a:r>
              <a:rPr lang="nl-NL" sz="2400" b="1" dirty="0">
                <a:solidFill>
                  <a:srgbClr val="9FAEE5"/>
                </a:solidFill>
                <a:latin typeface="Montserrat" panose="00000500000000000000" pitchFamily="50" charset="0"/>
                <a:cs typeface="Arial" panose="020B0604020202020204" pitchFamily="34" charset="0"/>
              </a:rPr>
              <a:t>DE STRATEGIE: 4 PRIORITAIRE ASSEN</a:t>
            </a:r>
            <a:endParaRPr lang="fr-BE" sz="2400" b="1" dirty="0">
              <a:solidFill>
                <a:srgbClr val="9FAEE5"/>
              </a:solidFill>
              <a:latin typeface="Montserrat" panose="00000500000000000000" pitchFamily="50" charset="0"/>
              <a:cs typeface="Arial" panose="020B0604020202020204" pitchFamily="34" charset="0"/>
            </a:endParaRPr>
          </a:p>
        </p:txBody>
      </p:sp>
      <p:pic>
        <p:nvPicPr>
          <p:cNvPr id="5" name="Imag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68178" y="5585741"/>
            <a:ext cx="1452562" cy="1241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18"/>
          <p:cNvSpPr>
            <a:spLocks noChangeArrowheads="1"/>
          </p:cNvSpPr>
          <p:nvPr/>
        </p:nvSpPr>
        <p:spPr bwMode="auto">
          <a:xfrm>
            <a:off x="1441490" y="975683"/>
            <a:ext cx="2641135" cy="1457698"/>
          </a:xfrm>
          <a:prstGeom prst="rect">
            <a:avLst/>
          </a:prstGeom>
          <a:noFill/>
          <a:ln w="19050">
            <a:noFill/>
            <a:miter lim="800000"/>
            <a:headEnd/>
            <a:tailEnd/>
          </a:ln>
          <a:extLst>
            <a:ext uri="{909E8E84-426E-40DD-AFC4-6F175D3DCCD1}">
              <a14:hiddenFill xmlns:a14="http://schemas.microsoft.com/office/drawing/2010/main">
                <a:solidFill>
                  <a:srgbClr val="FFFFFF"/>
                </a:solidFill>
              </a14:hiddenFill>
            </a:ext>
          </a:extLst>
        </p:spPr>
        <p:txBody>
          <a:bodyPr wrap="square" lIns="36000" tIns="36000" rIns="36000" bIns="36000" anchor="ct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r" fontAlgn="base">
              <a:spcBef>
                <a:spcPct val="0"/>
              </a:spcBef>
              <a:spcAft>
                <a:spcPct val="0"/>
              </a:spcAft>
            </a:pPr>
            <a:r>
              <a:rPr lang="fr-FR" altLang="fr-FR" dirty="0">
                <a:solidFill>
                  <a:srgbClr val="000099"/>
                </a:solidFill>
                <a:latin typeface="Open Sans" panose="020B0606030504020204" pitchFamily="34" charset="0"/>
                <a:cs typeface="Open Sans" panose="020B0606030504020204" pitchFamily="34" charset="0"/>
              </a:rPr>
              <a:t>Améliorer et soutenir la collaboration transfrontalière </a:t>
            </a:r>
          </a:p>
          <a:p>
            <a:pPr algn="r" fontAlgn="base">
              <a:spcBef>
                <a:spcPct val="0"/>
              </a:spcBef>
              <a:spcAft>
                <a:spcPct val="0"/>
              </a:spcAft>
            </a:pPr>
            <a:r>
              <a:rPr lang="fr-FR" altLang="fr-FR" dirty="0">
                <a:solidFill>
                  <a:srgbClr val="000099"/>
                </a:solidFill>
                <a:latin typeface="Open Sans" panose="020B0606030504020204" pitchFamily="34" charset="0"/>
                <a:cs typeface="Open Sans" panose="020B0606030504020204" pitchFamily="34" charset="0"/>
              </a:rPr>
              <a:t>en recherche et innovation</a:t>
            </a:r>
            <a:endParaRPr lang="fr-BE" altLang="fr-FR" dirty="0">
              <a:solidFill>
                <a:srgbClr val="000099"/>
              </a:solidFill>
              <a:latin typeface="Open Sans" panose="020B0606030504020204" pitchFamily="34" charset="0"/>
              <a:cs typeface="Open Sans" panose="020B0606030504020204" pitchFamily="34" charset="0"/>
            </a:endParaRPr>
          </a:p>
        </p:txBody>
      </p:sp>
      <p:sp>
        <p:nvSpPr>
          <p:cNvPr id="7" name="Rectangle 21"/>
          <p:cNvSpPr>
            <a:spLocks noChangeArrowheads="1"/>
          </p:cNvSpPr>
          <p:nvPr/>
        </p:nvSpPr>
        <p:spPr bwMode="auto">
          <a:xfrm>
            <a:off x="4349281" y="1997938"/>
            <a:ext cx="1990426" cy="1180699"/>
          </a:xfrm>
          <a:prstGeom prst="rect">
            <a:avLst/>
          </a:prstGeom>
          <a:noFill/>
          <a:ln w="19050">
            <a:noFill/>
            <a:miter lim="800000"/>
            <a:headEnd/>
            <a:tailEnd/>
          </a:ln>
          <a:extLst>
            <a:ext uri="{909E8E84-426E-40DD-AFC4-6F175D3DCCD1}">
              <a14:hiddenFill xmlns:a14="http://schemas.microsoft.com/office/drawing/2010/main">
                <a:solidFill>
                  <a:srgbClr val="FFFFFF"/>
                </a:solidFill>
              </a14:hiddenFill>
            </a:ext>
          </a:extLst>
        </p:spPr>
        <p:txBody>
          <a:bodyPr wrap="square" lIns="36000" tIns="36000" rIns="36000" bIns="36000">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fontAlgn="base">
              <a:spcBef>
                <a:spcPct val="0"/>
              </a:spcBef>
              <a:spcAft>
                <a:spcPct val="0"/>
              </a:spcAft>
            </a:pPr>
            <a:r>
              <a:rPr lang="fr-FR" altLang="fr-FR" dirty="0">
                <a:solidFill>
                  <a:srgbClr val="000099"/>
                </a:solidFill>
                <a:latin typeface="Open Sans" panose="020B0606030504020204" pitchFamily="34" charset="0"/>
                <a:cs typeface="Open Sans" panose="020B0606030504020204" pitchFamily="34" charset="0"/>
              </a:rPr>
              <a:t>Accroître la compétitivité transfrontalière des PME</a:t>
            </a:r>
            <a:endParaRPr lang="fr-BE" altLang="fr-FR" dirty="0">
              <a:solidFill>
                <a:srgbClr val="000099"/>
              </a:solidFill>
              <a:latin typeface="Open Sans" panose="020B0606030504020204" pitchFamily="34" charset="0"/>
              <a:cs typeface="Open Sans" panose="020B0606030504020204" pitchFamily="34" charset="0"/>
            </a:endParaRPr>
          </a:p>
        </p:txBody>
      </p:sp>
      <p:sp>
        <p:nvSpPr>
          <p:cNvPr id="8" name="Rectangle 22"/>
          <p:cNvSpPr>
            <a:spLocks noChangeArrowheads="1"/>
          </p:cNvSpPr>
          <p:nvPr/>
        </p:nvSpPr>
        <p:spPr bwMode="auto">
          <a:xfrm>
            <a:off x="6830124" y="950542"/>
            <a:ext cx="2391169" cy="1016000"/>
          </a:xfrm>
          <a:prstGeom prst="rect">
            <a:avLst/>
          </a:prstGeom>
          <a:noFill/>
          <a:ln w="19050">
            <a:noFill/>
            <a:miter lim="800000"/>
            <a:headEnd/>
            <a:tailEnd/>
          </a:ln>
          <a:extLst>
            <a:ext uri="{909E8E84-426E-40DD-AFC4-6F175D3DCCD1}">
              <a14:hiddenFill xmlns:a14="http://schemas.microsoft.com/office/drawing/2010/main">
                <a:solidFill>
                  <a:srgbClr val="FFFFFF"/>
                </a:solidFill>
              </a14:hiddenFill>
            </a:ext>
          </a:extLst>
        </p:spPr>
        <p:txBody>
          <a:bodyPr lIns="36000" tIns="36000" rIns="36000" bIns="36000"/>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r" fontAlgn="base">
              <a:spcBef>
                <a:spcPct val="0"/>
              </a:spcBef>
              <a:spcAft>
                <a:spcPct val="0"/>
              </a:spcAft>
            </a:pPr>
            <a:r>
              <a:rPr lang="fr-FR" altLang="fr-FR" dirty="0">
                <a:solidFill>
                  <a:srgbClr val="000099"/>
                </a:solidFill>
                <a:latin typeface="Open Sans" panose="020B0606030504020204" pitchFamily="34" charset="0"/>
                <a:cs typeface="Open Sans" panose="020B0606030504020204" pitchFamily="34" charset="0"/>
              </a:rPr>
              <a:t>Protéger et valoriser l’environnement par une gestion intégrée des ressources transfrontalières</a:t>
            </a:r>
            <a:endParaRPr lang="fr-BE" altLang="fr-FR" dirty="0">
              <a:solidFill>
                <a:srgbClr val="000099"/>
              </a:solidFill>
              <a:latin typeface="Open Sans" panose="020B0606030504020204" pitchFamily="34" charset="0"/>
              <a:cs typeface="Open Sans" panose="020B0606030504020204" pitchFamily="34" charset="0"/>
            </a:endParaRPr>
          </a:p>
        </p:txBody>
      </p:sp>
      <p:sp>
        <p:nvSpPr>
          <p:cNvPr id="9" name="Rectangle 26"/>
          <p:cNvSpPr>
            <a:spLocks noChangeArrowheads="1"/>
          </p:cNvSpPr>
          <p:nvPr/>
        </p:nvSpPr>
        <p:spPr bwMode="auto">
          <a:xfrm>
            <a:off x="9453704" y="1163542"/>
            <a:ext cx="2494213" cy="1477328"/>
          </a:xfrm>
          <a:prstGeom prst="rect">
            <a:avLst/>
          </a:prstGeom>
          <a:noFill/>
          <a:ln w="19050">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fontAlgn="base">
              <a:spcBef>
                <a:spcPct val="0"/>
              </a:spcBef>
              <a:spcAft>
                <a:spcPct val="0"/>
              </a:spcAft>
            </a:pPr>
            <a:r>
              <a:rPr lang="fr-FR" altLang="fr-FR" dirty="0">
                <a:solidFill>
                  <a:srgbClr val="000099"/>
                </a:solidFill>
                <a:latin typeface="Open Sans" panose="020B0606030504020204" pitchFamily="34" charset="0"/>
                <a:cs typeface="Open Sans" panose="020B0606030504020204" pitchFamily="34" charset="0"/>
              </a:rPr>
              <a:t>Promouvoir la cohésion et l’identité commune des territoires transfrontaliers</a:t>
            </a:r>
            <a:endParaRPr lang="fr-BE" altLang="fr-FR" dirty="0">
              <a:solidFill>
                <a:srgbClr val="000099"/>
              </a:solidFill>
              <a:latin typeface="Open Sans" panose="020B0606030504020204" pitchFamily="34" charset="0"/>
              <a:cs typeface="Open Sans" panose="020B0606030504020204" pitchFamily="34" charset="0"/>
            </a:endParaRPr>
          </a:p>
        </p:txBody>
      </p:sp>
      <p:cxnSp>
        <p:nvCxnSpPr>
          <p:cNvPr id="10" name="Connecteur droit avec flèche 9"/>
          <p:cNvCxnSpPr>
            <a:cxnSpLocks/>
          </p:cNvCxnSpPr>
          <p:nvPr/>
        </p:nvCxnSpPr>
        <p:spPr>
          <a:xfrm>
            <a:off x="3308734" y="5312691"/>
            <a:ext cx="2511794" cy="61118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Connecteur droit avec flèche 10"/>
          <p:cNvCxnSpPr>
            <a:cxnSpLocks/>
          </p:cNvCxnSpPr>
          <p:nvPr/>
        </p:nvCxnSpPr>
        <p:spPr>
          <a:xfrm>
            <a:off x="5701510" y="5282488"/>
            <a:ext cx="425316" cy="32309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Connecteur droit avec flèche 11"/>
          <p:cNvCxnSpPr>
            <a:cxnSpLocks/>
          </p:cNvCxnSpPr>
          <p:nvPr/>
        </p:nvCxnSpPr>
        <p:spPr>
          <a:xfrm flipH="1">
            <a:off x="7208003" y="5282488"/>
            <a:ext cx="647790" cy="42072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Connecteur droit avec flèche 12"/>
          <p:cNvCxnSpPr>
            <a:cxnSpLocks/>
          </p:cNvCxnSpPr>
          <p:nvPr/>
        </p:nvCxnSpPr>
        <p:spPr>
          <a:xfrm flipH="1">
            <a:off x="7635041" y="5161547"/>
            <a:ext cx="2351170" cy="77820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Rectangle 18"/>
          <p:cNvSpPr>
            <a:spLocks noChangeArrowheads="1"/>
          </p:cNvSpPr>
          <p:nvPr/>
        </p:nvSpPr>
        <p:spPr bwMode="auto">
          <a:xfrm>
            <a:off x="917134" y="2436966"/>
            <a:ext cx="3232471" cy="2031325"/>
          </a:xfrm>
          <a:prstGeom prst="rect">
            <a:avLst/>
          </a:prstGeom>
          <a:noFill/>
          <a:ln w="19050">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r" eaLnBrk="0" fontAlgn="base" hangingPunct="0">
              <a:spcBef>
                <a:spcPct val="0"/>
              </a:spcBef>
              <a:spcAft>
                <a:spcPct val="0"/>
              </a:spcAft>
            </a:pPr>
            <a:r>
              <a:rPr lang="nl-NL" altLang="fr-FR" dirty="0">
                <a:solidFill>
                  <a:srgbClr val="9FAEE5"/>
                </a:solidFill>
                <a:latin typeface="Open Sans" panose="020B0606030504020204" pitchFamily="34" charset="0"/>
                <a:cs typeface="Open Sans" panose="020B0606030504020204" pitchFamily="34" charset="0"/>
              </a:rPr>
              <a:t>Verbeteren en ondersteunen </a:t>
            </a:r>
          </a:p>
          <a:p>
            <a:pPr algn="r" eaLnBrk="0" fontAlgn="base" hangingPunct="0">
              <a:spcBef>
                <a:spcPct val="0"/>
              </a:spcBef>
              <a:spcAft>
                <a:spcPct val="0"/>
              </a:spcAft>
            </a:pPr>
            <a:r>
              <a:rPr lang="nl-NL" altLang="fr-FR" dirty="0">
                <a:solidFill>
                  <a:srgbClr val="9FAEE5"/>
                </a:solidFill>
                <a:latin typeface="Open Sans" panose="020B0606030504020204" pitchFamily="34" charset="0"/>
                <a:cs typeface="Open Sans" panose="020B0606030504020204" pitchFamily="34" charset="0"/>
              </a:rPr>
              <a:t>van de grensoverschrijdende samenwerking op het gebied van onderzoek en innovatie</a:t>
            </a:r>
            <a:endParaRPr lang="fr-BE" altLang="fr-FR" dirty="0">
              <a:solidFill>
                <a:srgbClr val="9FAEE5"/>
              </a:solidFill>
              <a:latin typeface="Open Sans" panose="020B0606030504020204" pitchFamily="34" charset="0"/>
              <a:cs typeface="Open Sans" panose="020B0606030504020204" pitchFamily="34" charset="0"/>
            </a:endParaRPr>
          </a:p>
        </p:txBody>
      </p:sp>
      <p:sp>
        <p:nvSpPr>
          <p:cNvPr id="15" name="Rectangle 21"/>
          <p:cNvSpPr>
            <a:spLocks noChangeArrowheads="1"/>
          </p:cNvSpPr>
          <p:nvPr/>
        </p:nvSpPr>
        <p:spPr bwMode="auto">
          <a:xfrm>
            <a:off x="4335681" y="3246961"/>
            <a:ext cx="2251492" cy="1180699"/>
          </a:xfrm>
          <a:prstGeom prst="rect">
            <a:avLst/>
          </a:prstGeom>
          <a:noFill/>
          <a:ln w="19050">
            <a:noFill/>
            <a:miter lim="800000"/>
            <a:headEnd/>
            <a:tailEnd/>
          </a:ln>
          <a:extLst>
            <a:ext uri="{909E8E84-426E-40DD-AFC4-6F175D3DCCD1}">
              <a14:hiddenFill xmlns:a14="http://schemas.microsoft.com/office/drawing/2010/main">
                <a:solidFill>
                  <a:srgbClr val="FFFFFF"/>
                </a:solidFill>
              </a14:hiddenFill>
            </a:ext>
          </a:extLst>
        </p:spPr>
        <p:txBody>
          <a:bodyPr wrap="square" lIns="36000" tIns="36000" rIns="36000" bIns="36000">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fontAlgn="base">
              <a:spcBef>
                <a:spcPct val="0"/>
              </a:spcBef>
              <a:spcAft>
                <a:spcPct val="0"/>
              </a:spcAft>
            </a:pPr>
            <a:r>
              <a:rPr lang="nl-NL" altLang="fr-FR" dirty="0">
                <a:solidFill>
                  <a:srgbClr val="9FAEE5"/>
                </a:solidFill>
                <a:latin typeface="Open Sans" panose="020B0606030504020204" pitchFamily="34" charset="0"/>
                <a:cs typeface="Open Sans" panose="020B0606030504020204" pitchFamily="34" charset="0"/>
              </a:rPr>
              <a:t>Vergroten van het grensoverschrijdend concurrentievermogen van de </a:t>
            </a:r>
            <a:r>
              <a:rPr lang="nl-NL" altLang="fr-FR" dirty="0" err="1">
                <a:solidFill>
                  <a:srgbClr val="9FAEE5"/>
                </a:solidFill>
                <a:latin typeface="Open Sans" panose="020B0606030504020204" pitchFamily="34" charset="0"/>
                <a:cs typeface="Open Sans" panose="020B0606030504020204" pitchFamily="34" charset="0"/>
              </a:rPr>
              <a:t>KMO’s</a:t>
            </a:r>
            <a:endParaRPr lang="fr-BE" altLang="fr-FR" dirty="0">
              <a:solidFill>
                <a:srgbClr val="9FAEE5"/>
              </a:solidFill>
              <a:latin typeface="Open Sans" panose="020B0606030504020204" pitchFamily="34" charset="0"/>
              <a:cs typeface="Open Sans" panose="020B0606030504020204" pitchFamily="34" charset="0"/>
            </a:endParaRPr>
          </a:p>
        </p:txBody>
      </p:sp>
      <p:sp>
        <p:nvSpPr>
          <p:cNvPr id="16" name="Rectangle 22"/>
          <p:cNvSpPr>
            <a:spLocks noChangeArrowheads="1"/>
          </p:cNvSpPr>
          <p:nvPr/>
        </p:nvSpPr>
        <p:spPr bwMode="auto">
          <a:xfrm>
            <a:off x="6747772" y="2420951"/>
            <a:ext cx="2555871" cy="2031325"/>
          </a:xfrm>
          <a:prstGeom prst="rect">
            <a:avLst/>
          </a:prstGeom>
          <a:noFill/>
          <a:ln w="19050">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r" fontAlgn="base">
              <a:spcBef>
                <a:spcPct val="0"/>
              </a:spcBef>
              <a:spcAft>
                <a:spcPct val="0"/>
              </a:spcAft>
            </a:pPr>
            <a:r>
              <a:rPr lang="nl-NL" altLang="fr-FR" dirty="0">
                <a:solidFill>
                  <a:srgbClr val="9FAEE5"/>
                </a:solidFill>
                <a:latin typeface="Open Sans" panose="020B0606030504020204" pitchFamily="34" charset="0"/>
                <a:cs typeface="Open Sans" panose="020B0606030504020204" pitchFamily="34" charset="0"/>
              </a:rPr>
              <a:t>Beschermen en valoriseren van het milieu door een geïntegreerd beheer van de grensoverschrijdende hulpbronnen</a:t>
            </a:r>
            <a:endParaRPr lang="fr-BE" altLang="fr-FR" dirty="0">
              <a:solidFill>
                <a:srgbClr val="9FAEE5"/>
              </a:solidFill>
              <a:latin typeface="Open Sans" panose="020B0606030504020204" pitchFamily="34" charset="0"/>
              <a:cs typeface="Open Sans" panose="020B0606030504020204" pitchFamily="34" charset="0"/>
            </a:endParaRPr>
          </a:p>
        </p:txBody>
      </p:sp>
      <p:sp>
        <p:nvSpPr>
          <p:cNvPr id="17" name="Rectangle 26"/>
          <p:cNvSpPr>
            <a:spLocks noChangeArrowheads="1"/>
          </p:cNvSpPr>
          <p:nvPr/>
        </p:nvSpPr>
        <p:spPr bwMode="auto">
          <a:xfrm>
            <a:off x="9453703" y="2673334"/>
            <a:ext cx="2494213" cy="1754326"/>
          </a:xfrm>
          <a:prstGeom prst="rect">
            <a:avLst/>
          </a:prstGeom>
          <a:noFill/>
          <a:ln w="19050">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fontAlgn="base">
              <a:spcBef>
                <a:spcPct val="0"/>
              </a:spcBef>
              <a:spcAft>
                <a:spcPct val="0"/>
              </a:spcAft>
            </a:pPr>
            <a:r>
              <a:rPr lang="nl-NL" altLang="fr-FR" dirty="0">
                <a:solidFill>
                  <a:srgbClr val="9FAEE5"/>
                </a:solidFill>
                <a:latin typeface="Open Sans" panose="020B0606030504020204" pitchFamily="34" charset="0"/>
                <a:cs typeface="Open Sans" panose="020B0606030504020204" pitchFamily="34" charset="0"/>
              </a:rPr>
              <a:t>Bevorderen van de cohesie en van de gemeenschappelijke identiteit van de grensoverschrijdende gebieden</a:t>
            </a:r>
            <a:endParaRPr lang="fr-BE" altLang="fr-FR" dirty="0">
              <a:solidFill>
                <a:srgbClr val="9FAEE5"/>
              </a:solidFill>
              <a:latin typeface="Open Sans" panose="020B0606030504020204" pitchFamily="34" charset="0"/>
              <a:cs typeface="Open Sans" panose="020B0606030504020204" pitchFamily="34" charset="0"/>
            </a:endParaRPr>
          </a:p>
        </p:txBody>
      </p:sp>
      <p:pic>
        <p:nvPicPr>
          <p:cNvPr id="18" name="Image 1"/>
          <p:cNvPicPr>
            <a:picLocks noChangeAspect="1"/>
          </p:cNvPicPr>
          <p:nvPr/>
        </p:nvPicPr>
        <p:blipFill>
          <a:blip r:embed="rId4">
            <a:extLst>
              <a:ext uri="{28A0092B-C50C-407E-A947-70E740481C1C}">
                <a14:useLocalDpi xmlns:a14="http://schemas.microsoft.com/office/drawing/2010/main" val="0"/>
              </a:ext>
            </a:extLst>
          </a:blip>
          <a:srcRect l="11778" r="8875" b="15591"/>
          <a:stretch>
            <a:fillRect/>
          </a:stretch>
        </p:blipFill>
        <p:spPr bwMode="auto">
          <a:xfrm>
            <a:off x="2533370" y="4477666"/>
            <a:ext cx="820737" cy="83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Image 3"/>
          <p:cNvPicPr>
            <a:picLocks noChangeAspect="1"/>
          </p:cNvPicPr>
          <p:nvPr/>
        </p:nvPicPr>
        <p:blipFill>
          <a:blip r:embed="rId5">
            <a:extLst>
              <a:ext uri="{28A0092B-C50C-407E-A947-70E740481C1C}">
                <a14:useLocalDpi xmlns:a14="http://schemas.microsoft.com/office/drawing/2010/main" val="0"/>
              </a:ext>
            </a:extLst>
          </a:blip>
          <a:srcRect l="8260" t="6087" r="16609" b="14871"/>
          <a:stretch>
            <a:fillRect/>
          </a:stretch>
        </p:blipFill>
        <p:spPr bwMode="auto">
          <a:xfrm>
            <a:off x="4934126" y="4449091"/>
            <a:ext cx="820737" cy="820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Image 4"/>
          <p:cNvPicPr>
            <a:picLocks noChangeAspect="1"/>
          </p:cNvPicPr>
          <p:nvPr/>
        </p:nvPicPr>
        <p:blipFill>
          <a:blip r:embed="rId6">
            <a:extLst>
              <a:ext uri="{28A0092B-C50C-407E-A947-70E740481C1C}">
                <a14:useLocalDpi xmlns:a14="http://schemas.microsoft.com/office/drawing/2010/main" val="0"/>
              </a:ext>
            </a:extLst>
          </a:blip>
          <a:srcRect l="9949" r="6671" b="9779"/>
          <a:stretch>
            <a:fillRect/>
          </a:stretch>
        </p:blipFill>
        <p:spPr bwMode="auto">
          <a:xfrm>
            <a:off x="7880501" y="4449091"/>
            <a:ext cx="823912"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Image 5"/>
          <p:cNvPicPr>
            <a:picLocks noChangeAspect="1"/>
          </p:cNvPicPr>
          <p:nvPr/>
        </p:nvPicPr>
        <p:blipFill>
          <a:blip r:embed="rId7">
            <a:extLst>
              <a:ext uri="{28A0092B-C50C-407E-A947-70E740481C1C}">
                <a14:useLocalDpi xmlns:a14="http://schemas.microsoft.com/office/drawing/2010/main" val="0"/>
              </a:ext>
            </a:extLst>
          </a:blip>
          <a:srcRect b="7047"/>
          <a:stretch>
            <a:fillRect/>
          </a:stretch>
        </p:blipFill>
        <p:spPr bwMode="auto">
          <a:xfrm>
            <a:off x="10094161" y="4449091"/>
            <a:ext cx="877887" cy="820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463458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2"/>
          <p:cNvSpPr txBox="1">
            <a:spLocks/>
          </p:cNvSpPr>
          <p:nvPr/>
        </p:nvSpPr>
        <p:spPr bwMode="auto">
          <a:xfrm>
            <a:off x="489908" y="2426946"/>
            <a:ext cx="11371576" cy="165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342900" indent="-342900">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714500" indent="-3429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1371600" lvl="3" indent="0" algn="just" fontAlgn="base">
              <a:spcBef>
                <a:spcPct val="20000"/>
              </a:spcBef>
              <a:spcAft>
                <a:spcPct val="0"/>
              </a:spcAft>
              <a:buClr>
                <a:srgbClr val="9FAEE5"/>
              </a:buClr>
            </a:pPr>
            <a:r>
              <a:rPr lang="fr-FR" altLang="fr-FR" dirty="0">
                <a:solidFill>
                  <a:srgbClr val="000099"/>
                </a:solidFill>
                <a:latin typeface="Open Sans" panose="020B0606030504020204" pitchFamily="34" charset="0"/>
                <a:cs typeface="Open Sans" panose="020B0606030504020204" pitchFamily="34" charset="0"/>
              </a:rPr>
              <a:t>Accroissement de la recherche et de l’innovation de la zone transfrontalière dans les secteurs stratégiques et les secteurs à forte complémentarité</a:t>
            </a:r>
          </a:p>
          <a:p>
            <a:pPr marL="1371600" lvl="3" indent="0" algn="just" fontAlgn="base">
              <a:spcBef>
                <a:spcPct val="20000"/>
              </a:spcBef>
              <a:spcAft>
                <a:spcPct val="0"/>
              </a:spcAft>
              <a:buClr>
                <a:srgbClr val="9FAEE5"/>
              </a:buClr>
            </a:pPr>
            <a:r>
              <a:rPr lang="nl-NL" altLang="fr-FR" dirty="0">
                <a:solidFill>
                  <a:srgbClr val="9FAEE5"/>
                </a:solidFill>
                <a:latin typeface="Open Sans" panose="020B0606030504020204" pitchFamily="34" charset="0"/>
                <a:cs typeface="Open Sans" panose="020B0606030504020204" pitchFamily="34" charset="0"/>
              </a:rPr>
              <a:t>Versterken van het onderzoek en de innovatie van de grensoverschrijdende zone in de strategische sectoren en de sectoren met een sterke complementariteit</a:t>
            </a:r>
            <a:endParaRPr lang="fr-BE" altLang="fr-FR" dirty="0">
              <a:solidFill>
                <a:srgbClr val="9FAEE5"/>
              </a:solidFill>
              <a:latin typeface="Montserrat" panose="00000500000000000000" pitchFamily="50" charset="0"/>
            </a:endParaRPr>
          </a:p>
        </p:txBody>
      </p:sp>
      <p:sp>
        <p:nvSpPr>
          <p:cNvPr id="3" name="Espace réservé du texte 2"/>
          <p:cNvSpPr txBox="1">
            <a:spLocks/>
          </p:cNvSpPr>
          <p:nvPr/>
        </p:nvSpPr>
        <p:spPr bwMode="auto">
          <a:xfrm>
            <a:off x="475480" y="3897070"/>
            <a:ext cx="11388571"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342900" indent="-342900">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714500" indent="-3429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1371600" lvl="3" indent="0" algn="just" fontAlgn="base">
              <a:spcBef>
                <a:spcPct val="20000"/>
              </a:spcBef>
              <a:spcAft>
                <a:spcPct val="0"/>
              </a:spcAft>
              <a:buClr>
                <a:srgbClr val="9FAEE5"/>
              </a:buClr>
            </a:pPr>
            <a:r>
              <a:rPr lang="fr-FR" altLang="fr-FR" dirty="0">
                <a:solidFill>
                  <a:srgbClr val="000099"/>
                </a:solidFill>
                <a:latin typeface="Open Sans" panose="020B0606030504020204" pitchFamily="34" charset="0"/>
                <a:cs typeface="Open Sans" panose="020B0606030504020204" pitchFamily="34" charset="0"/>
              </a:rPr>
              <a:t>Accroissement du transfert et de la diffusion des bonnes pratiques innovante dans les secteurs stratégiques et à forte complémentarité de la zone transfrontalière</a:t>
            </a:r>
          </a:p>
          <a:p>
            <a:pPr marL="1371600" lvl="3" indent="0" algn="just" fontAlgn="base">
              <a:spcBef>
                <a:spcPct val="20000"/>
              </a:spcBef>
              <a:spcAft>
                <a:spcPct val="0"/>
              </a:spcAft>
              <a:buClr>
                <a:srgbClr val="9FAEE5"/>
              </a:buClr>
            </a:pPr>
            <a:r>
              <a:rPr lang="nl-NL" altLang="fr-FR" dirty="0">
                <a:solidFill>
                  <a:srgbClr val="9FAEE5"/>
                </a:solidFill>
                <a:latin typeface="Open Sans" panose="020B0606030504020204" pitchFamily="34" charset="0"/>
                <a:cs typeface="Open Sans" panose="020B0606030504020204" pitchFamily="34" charset="0"/>
              </a:rPr>
              <a:t>Grotere overdracht en verspreiding van goede praktijken in de strategische sectoren en de sectoren met een sterke complementariteit in de grensoverschrijdende zone</a:t>
            </a:r>
            <a:endParaRPr lang="fr-BE" altLang="fr-FR" dirty="0">
              <a:solidFill>
                <a:srgbClr val="9FAEE5"/>
              </a:solidFill>
              <a:latin typeface="Open Sans" panose="020B0606030504020204" pitchFamily="34" charset="0"/>
              <a:cs typeface="Open Sans" panose="020B0606030504020204" pitchFamily="34" charset="0"/>
            </a:endParaRPr>
          </a:p>
        </p:txBody>
      </p:sp>
      <p:sp>
        <p:nvSpPr>
          <p:cNvPr id="4" name="ZoneTexte 1"/>
          <p:cNvSpPr txBox="1">
            <a:spLocks noChangeArrowheads="1"/>
          </p:cNvSpPr>
          <p:nvPr/>
        </p:nvSpPr>
        <p:spPr bwMode="auto">
          <a:xfrm>
            <a:off x="3508536" y="813947"/>
            <a:ext cx="222326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r" eaLnBrk="0" fontAlgn="base" hangingPunct="0">
              <a:spcBef>
                <a:spcPct val="0"/>
              </a:spcBef>
              <a:spcAft>
                <a:spcPct val="0"/>
              </a:spcAft>
            </a:pPr>
            <a:r>
              <a:rPr lang="fr-BE" altLang="fr-FR" b="1" dirty="0">
                <a:solidFill>
                  <a:srgbClr val="000099"/>
                </a:solidFill>
                <a:latin typeface="Montserrat" panose="00000500000000000000" pitchFamily="50" charset="0"/>
                <a:cs typeface="Open Sans" panose="020B0606030504020204" pitchFamily="34" charset="0"/>
              </a:rPr>
              <a:t>RECHERCHE ET INNOVATION</a:t>
            </a:r>
            <a:endParaRPr lang="fr-BE" altLang="fr-FR" b="1" dirty="0">
              <a:solidFill>
                <a:srgbClr val="000099"/>
              </a:solidFill>
              <a:latin typeface="Montserrat" panose="00000500000000000000" pitchFamily="50" charset="0"/>
            </a:endParaRPr>
          </a:p>
        </p:txBody>
      </p:sp>
      <p:sp>
        <p:nvSpPr>
          <p:cNvPr id="5" name="ZoneTexte 7"/>
          <p:cNvSpPr txBox="1">
            <a:spLocks noChangeArrowheads="1"/>
          </p:cNvSpPr>
          <p:nvPr/>
        </p:nvSpPr>
        <p:spPr bwMode="auto">
          <a:xfrm>
            <a:off x="7369617" y="813947"/>
            <a:ext cx="221526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0" fontAlgn="base" hangingPunct="0">
              <a:spcBef>
                <a:spcPct val="0"/>
              </a:spcBef>
              <a:spcAft>
                <a:spcPct val="0"/>
              </a:spcAft>
            </a:pPr>
            <a:r>
              <a:rPr lang="nl-NL" altLang="fr-FR" b="1" dirty="0">
                <a:solidFill>
                  <a:srgbClr val="9FAEE5"/>
                </a:solidFill>
                <a:latin typeface="Montserrat" panose="00000500000000000000" pitchFamily="50" charset="0"/>
                <a:cs typeface="Open Sans" panose="020B0606030504020204" pitchFamily="34" charset="0"/>
              </a:rPr>
              <a:t>ONDERZOEK EN INNOVATIE</a:t>
            </a:r>
            <a:endParaRPr lang="fr-BE" altLang="fr-FR" b="1" dirty="0">
              <a:solidFill>
                <a:srgbClr val="9FAEE5"/>
              </a:solidFill>
              <a:latin typeface="Montserrat" panose="00000500000000000000" pitchFamily="50" charset="0"/>
            </a:endParaRPr>
          </a:p>
        </p:txBody>
      </p:sp>
      <p:pic>
        <p:nvPicPr>
          <p:cNvPr id="6" name="Image 7"/>
          <p:cNvPicPr>
            <a:picLocks noChangeAspect="1"/>
          </p:cNvPicPr>
          <p:nvPr/>
        </p:nvPicPr>
        <p:blipFill>
          <a:blip r:embed="rId3">
            <a:extLst>
              <a:ext uri="{28A0092B-C50C-407E-A947-70E740481C1C}">
                <a14:useLocalDpi xmlns:a14="http://schemas.microsoft.com/office/drawing/2010/main" val="0"/>
              </a:ext>
            </a:extLst>
          </a:blip>
          <a:srcRect l="11778" r="8875" b="15591"/>
          <a:stretch>
            <a:fillRect/>
          </a:stretch>
        </p:blipFill>
        <p:spPr bwMode="auto">
          <a:xfrm>
            <a:off x="5713272" y="334822"/>
            <a:ext cx="1666875" cy="169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Image 7"/>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475480" y="2922077"/>
            <a:ext cx="681964" cy="681964"/>
          </a:xfrm>
          <a:prstGeom prst="rect">
            <a:avLst/>
          </a:prstGeom>
        </p:spPr>
      </p:pic>
      <p:sp>
        <p:nvSpPr>
          <p:cNvPr id="9" name="ZoneTexte 8"/>
          <p:cNvSpPr txBox="1"/>
          <p:nvPr/>
        </p:nvSpPr>
        <p:spPr>
          <a:xfrm>
            <a:off x="1238469" y="2915685"/>
            <a:ext cx="388188" cy="707886"/>
          </a:xfrm>
          <a:prstGeom prst="rect">
            <a:avLst/>
          </a:prstGeom>
          <a:noFill/>
        </p:spPr>
        <p:txBody>
          <a:bodyPr wrap="square" rtlCol="0">
            <a:spAutoFit/>
          </a:bodyPr>
          <a:lstStyle/>
          <a:p>
            <a:r>
              <a:rPr lang="fr-BE" sz="4000" dirty="0">
                <a:solidFill>
                  <a:srgbClr val="FDC608"/>
                </a:solidFill>
                <a:latin typeface="Montserrat" panose="02000505000000020004" pitchFamily="2" charset="0"/>
              </a:rPr>
              <a:t>1</a:t>
            </a:r>
          </a:p>
        </p:txBody>
      </p:sp>
      <p:pic>
        <p:nvPicPr>
          <p:cNvPr id="11" name="Image 10"/>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475480" y="4411731"/>
            <a:ext cx="681964" cy="681964"/>
          </a:xfrm>
          <a:prstGeom prst="rect">
            <a:avLst/>
          </a:prstGeom>
        </p:spPr>
      </p:pic>
      <p:sp>
        <p:nvSpPr>
          <p:cNvPr id="12" name="ZoneTexte 11"/>
          <p:cNvSpPr txBox="1"/>
          <p:nvPr/>
        </p:nvSpPr>
        <p:spPr>
          <a:xfrm>
            <a:off x="1238469" y="4405339"/>
            <a:ext cx="388188" cy="707886"/>
          </a:xfrm>
          <a:prstGeom prst="rect">
            <a:avLst/>
          </a:prstGeom>
          <a:noFill/>
        </p:spPr>
        <p:txBody>
          <a:bodyPr wrap="square" rtlCol="0">
            <a:spAutoFit/>
          </a:bodyPr>
          <a:lstStyle/>
          <a:p>
            <a:r>
              <a:rPr lang="fr-BE" sz="4000" dirty="0">
                <a:solidFill>
                  <a:srgbClr val="FDC608"/>
                </a:solidFill>
                <a:latin typeface="Montserrat" panose="02000505000000020004" pitchFamily="2" charset="0"/>
              </a:rPr>
              <a:t>2</a:t>
            </a:r>
          </a:p>
        </p:txBody>
      </p:sp>
    </p:spTree>
    <p:extLst>
      <p:ext uri="{BB962C8B-B14F-4D97-AF65-F5344CB8AC3E}">
        <p14:creationId xmlns:p14="http://schemas.microsoft.com/office/powerpoint/2010/main" val="527534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9" grpId="0"/>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2"/>
          <p:cNvSpPr txBox="1">
            <a:spLocks/>
          </p:cNvSpPr>
          <p:nvPr/>
        </p:nvSpPr>
        <p:spPr bwMode="auto">
          <a:xfrm>
            <a:off x="478048" y="2492375"/>
            <a:ext cx="11177657" cy="201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342900" indent="-342900">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714500" indent="-3429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1371600" lvl="3" indent="0" algn="just" fontAlgn="base">
              <a:spcBef>
                <a:spcPct val="20000"/>
              </a:spcBef>
              <a:spcAft>
                <a:spcPct val="0"/>
              </a:spcAft>
              <a:buClr>
                <a:srgbClr val="9FAEE5"/>
              </a:buClr>
            </a:pPr>
            <a:r>
              <a:rPr lang="fr-FR" altLang="fr-FR" sz="2000" dirty="0">
                <a:solidFill>
                  <a:srgbClr val="000099"/>
                </a:solidFill>
                <a:latin typeface="Open Sans" panose="020B0606030504020204" pitchFamily="34" charset="0"/>
                <a:cs typeface="Open Sans" panose="020B0606030504020204" pitchFamily="34" charset="0"/>
              </a:rPr>
              <a:t>Créer, valoriser et mutualiser des dispositifs transfrontaliers de développement et d’accompagnement des PME à l’accès aux marchés</a:t>
            </a:r>
          </a:p>
          <a:p>
            <a:pPr marL="1371600" lvl="3" indent="0" algn="just" fontAlgn="base">
              <a:spcBef>
                <a:spcPct val="20000"/>
              </a:spcBef>
              <a:spcAft>
                <a:spcPct val="0"/>
              </a:spcAft>
              <a:buClr>
                <a:srgbClr val="9FAEE5"/>
              </a:buClr>
            </a:pPr>
            <a:r>
              <a:rPr lang="nl-NL" altLang="fr-FR" sz="2000" dirty="0">
                <a:solidFill>
                  <a:srgbClr val="9FAEE5"/>
                </a:solidFill>
                <a:latin typeface="Open Sans" panose="020B0606030504020204" pitchFamily="34" charset="0"/>
                <a:cs typeface="Open Sans" panose="020B0606030504020204" pitchFamily="34" charset="0"/>
              </a:rPr>
              <a:t>Gezamenlijk voorzieningen creëren, valoriseren en met elkaar delen om de </a:t>
            </a:r>
            <a:r>
              <a:rPr lang="nl-NL" altLang="fr-FR" sz="2000" dirty="0" err="1">
                <a:solidFill>
                  <a:srgbClr val="9FAEE5"/>
                </a:solidFill>
                <a:latin typeface="Open Sans" panose="020B0606030504020204" pitchFamily="34" charset="0"/>
                <a:cs typeface="Open Sans" panose="020B0606030504020204" pitchFamily="34" charset="0"/>
              </a:rPr>
              <a:t>kmo's</a:t>
            </a:r>
            <a:r>
              <a:rPr lang="nl-NL" altLang="fr-FR" sz="2000" dirty="0">
                <a:solidFill>
                  <a:srgbClr val="9FAEE5"/>
                </a:solidFill>
                <a:latin typeface="Open Sans" panose="020B0606030504020204" pitchFamily="34" charset="0"/>
                <a:cs typeface="Open Sans" panose="020B0606030504020204" pitchFamily="34" charset="0"/>
              </a:rPr>
              <a:t> te ontwikkelen en te begeleiden bij het zoeken naar toegang tot de markten</a:t>
            </a:r>
            <a:endParaRPr lang="fr-FR" altLang="fr-FR" sz="2000" dirty="0">
              <a:solidFill>
                <a:srgbClr val="9FAEE5"/>
              </a:solidFill>
              <a:latin typeface="Open Sans" panose="020B0606030504020204" pitchFamily="34" charset="0"/>
              <a:cs typeface="Open Sans" panose="020B0606030504020204" pitchFamily="34" charset="0"/>
            </a:endParaRPr>
          </a:p>
        </p:txBody>
      </p:sp>
      <p:sp>
        <p:nvSpPr>
          <p:cNvPr id="5" name="ZoneTexte 6"/>
          <p:cNvSpPr txBox="1">
            <a:spLocks noChangeArrowheads="1"/>
          </p:cNvSpPr>
          <p:nvPr/>
        </p:nvSpPr>
        <p:spPr bwMode="auto">
          <a:xfrm>
            <a:off x="3253306" y="852787"/>
            <a:ext cx="236216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r" eaLnBrk="0" fontAlgn="base" hangingPunct="0">
              <a:spcBef>
                <a:spcPct val="0"/>
              </a:spcBef>
              <a:spcAft>
                <a:spcPct val="0"/>
              </a:spcAft>
            </a:pPr>
            <a:r>
              <a:rPr lang="fr-BE" altLang="fr-FR" b="1" dirty="0">
                <a:solidFill>
                  <a:srgbClr val="000099"/>
                </a:solidFill>
                <a:latin typeface="Montserrat" panose="00000500000000000000" pitchFamily="50" charset="0"/>
                <a:cs typeface="Open Sans" panose="020B0606030504020204" pitchFamily="34" charset="0"/>
              </a:rPr>
              <a:t>COMPÉTITIVITÉ DES PME</a:t>
            </a:r>
            <a:endParaRPr lang="fr-BE" altLang="fr-FR" b="1" dirty="0">
              <a:solidFill>
                <a:srgbClr val="000099"/>
              </a:solidFill>
              <a:latin typeface="Montserrat" panose="00000500000000000000" pitchFamily="50" charset="0"/>
            </a:endParaRPr>
          </a:p>
        </p:txBody>
      </p:sp>
      <p:sp>
        <p:nvSpPr>
          <p:cNvPr id="6" name="ZoneTexte 7"/>
          <p:cNvSpPr txBox="1">
            <a:spLocks noChangeArrowheads="1"/>
          </p:cNvSpPr>
          <p:nvPr/>
        </p:nvSpPr>
        <p:spPr bwMode="auto">
          <a:xfrm>
            <a:off x="7418046" y="852787"/>
            <a:ext cx="362737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0" fontAlgn="base" hangingPunct="0">
              <a:spcBef>
                <a:spcPct val="0"/>
              </a:spcBef>
              <a:spcAft>
                <a:spcPct val="0"/>
              </a:spcAft>
            </a:pPr>
            <a:r>
              <a:rPr lang="nl-NL" altLang="fr-FR" b="1" dirty="0">
                <a:solidFill>
                  <a:srgbClr val="9FAEE5"/>
                </a:solidFill>
                <a:latin typeface="Montserrat" panose="00000500000000000000" pitchFamily="50" charset="0"/>
                <a:cs typeface="Open Sans" panose="020B0606030504020204" pitchFamily="34" charset="0"/>
              </a:rPr>
              <a:t>CONCURRENTIEVERMOGEN VAN DE KMO’S</a:t>
            </a:r>
            <a:endParaRPr lang="fr-BE" altLang="fr-FR" b="1" dirty="0">
              <a:solidFill>
                <a:srgbClr val="9FAEE5"/>
              </a:solidFill>
              <a:latin typeface="Montserrat" panose="00000500000000000000" pitchFamily="50" charset="0"/>
            </a:endParaRPr>
          </a:p>
        </p:txBody>
      </p:sp>
      <p:pic>
        <p:nvPicPr>
          <p:cNvPr id="7" name="Image 1"/>
          <p:cNvPicPr>
            <a:picLocks noChangeAspect="1"/>
          </p:cNvPicPr>
          <p:nvPr/>
        </p:nvPicPr>
        <p:blipFill>
          <a:blip r:embed="rId3">
            <a:extLst>
              <a:ext uri="{28A0092B-C50C-407E-A947-70E740481C1C}">
                <a14:useLocalDpi xmlns:a14="http://schemas.microsoft.com/office/drawing/2010/main" val="0"/>
              </a:ext>
            </a:extLst>
          </a:blip>
          <a:srcRect l="12428" t="4349" r="17314" b="17390"/>
          <a:stretch>
            <a:fillRect/>
          </a:stretch>
        </p:blipFill>
        <p:spPr bwMode="auto">
          <a:xfrm>
            <a:off x="5717834" y="260350"/>
            <a:ext cx="1700212"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ZoneTexte 11"/>
          <p:cNvSpPr txBox="1"/>
          <p:nvPr/>
        </p:nvSpPr>
        <p:spPr>
          <a:xfrm>
            <a:off x="1238469" y="3135604"/>
            <a:ext cx="388188" cy="707886"/>
          </a:xfrm>
          <a:prstGeom prst="rect">
            <a:avLst/>
          </a:prstGeom>
          <a:noFill/>
        </p:spPr>
        <p:txBody>
          <a:bodyPr wrap="square" rtlCol="0">
            <a:spAutoFit/>
          </a:bodyPr>
          <a:lstStyle/>
          <a:p>
            <a:r>
              <a:rPr lang="fr-BE" sz="4000" dirty="0">
                <a:solidFill>
                  <a:srgbClr val="1CB8CF"/>
                </a:solidFill>
                <a:latin typeface="Montserrat" panose="02000505000000020004" pitchFamily="2" charset="0"/>
              </a:rPr>
              <a:t>3</a:t>
            </a:r>
          </a:p>
        </p:txBody>
      </p:sp>
      <p:pic>
        <p:nvPicPr>
          <p:cNvPr id="15" name="Image 14"/>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478048" y="3135604"/>
            <a:ext cx="679396" cy="679396"/>
          </a:xfrm>
          <a:prstGeom prst="rect">
            <a:avLst/>
          </a:prstGeom>
        </p:spPr>
      </p:pic>
    </p:spTree>
    <p:extLst>
      <p:ext uri="{BB962C8B-B14F-4D97-AF65-F5344CB8AC3E}">
        <p14:creationId xmlns:p14="http://schemas.microsoft.com/office/powerpoint/2010/main" val="3572847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2"/>
          <p:cNvSpPr txBox="1">
            <a:spLocks/>
          </p:cNvSpPr>
          <p:nvPr/>
        </p:nvSpPr>
        <p:spPr bwMode="auto">
          <a:xfrm>
            <a:off x="404813" y="2060575"/>
            <a:ext cx="11019400" cy="116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342900" indent="-342900">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714500" indent="-3429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1371600" lvl="3" indent="0" algn="just" fontAlgn="base">
              <a:spcBef>
                <a:spcPct val="20000"/>
              </a:spcBef>
              <a:spcAft>
                <a:spcPct val="0"/>
              </a:spcAft>
              <a:buClr>
                <a:srgbClr val="9FAEE5"/>
              </a:buClr>
            </a:pPr>
            <a:r>
              <a:rPr lang="fr-FR" altLang="fr-FR" dirty="0">
                <a:solidFill>
                  <a:srgbClr val="000099"/>
                </a:solidFill>
                <a:latin typeface="Open Sans" panose="020B0606030504020204" pitchFamily="34" charset="0"/>
                <a:cs typeface="Open Sans" panose="020B0606030504020204" pitchFamily="34" charset="0"/>
              </a:rPr>
              <a:t>Valoriser et développer de manière innovante et durable le patrimoine transfrontalier via le tourisme</a:t>
            </a:r>
          </a:p>
          <a:p>
            <a:pPr marL="1371600" lvl="3" indent="0" algn="just" fontAlgn="base">
              <a:spcBef>
                <a:spcPct val="20000"/>
              </a:spcBef>
              <a:spcAft>
                <a:spcPct val="0"/>
              </a:spcAft>
              <a:buClr>
                <a:srgbClr val="9FAEE5"/>
              </a:buClr>
            </a:pPr>
            <a:r>
              <a:rPr lang="nl-NL" altLang="fr-FR" dirty="0">
                <a:solidFill>
                  <a:srgbClr val="9FAEE5"/>
                </a:solidFill>
                <a:latin typeface="Open Sans" panose="020B0606030504020204" pitchFamily="34" charset="0"/>
                <a:cs typeface="Open Sans" panose="020B0606030504020204" pitchFamily="34" charset="0"/>
              </a:rPr>
              <a:t>Op innoverende en duurzame wijze het grensoverschrijdend patrimonium valoriseren en ontwikkelen via toerisme</a:t>
            </a:r>
            <a:endParaRPr lang="fr-FR" altLang="fr-FR" dirty="0">
              <a:solidFill>
                <a:srgbClr val="9FAEE5"/>
              </a:solidFill>
              <a:latin typeface="Open Sans" panose="020B0606030504020204" pitchFamily="34" charset="0"/>
              <a:cs typeface="Open Sans" panose="020B0606030504020204" pitchFamily="34" charset="0"/>
            </a:endParaRPr>
          </a:p>
        </p:txBody>
      </p:sp>
      <p:sp>
        <p:nvSpPr>
          <p:cNvPr id="5" name="Espace réservé du texte 2"/>
          <p:cNvSpPr txBox="1">
            <a:spLocks/>
          </p:cNvSpPr>
          <p:nvPr/>
        </p:nvSpPr>
        <p:spPr bwMode="auto">
          <a:xfrm>
            <a:off x="404813" y="3429000"/>
            <a:ext cx="11019400"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342900" indent="-342900">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714500" indent="-3429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1371600" lvl="3" indent="0" algn="just" fontAlgn="base">
              <a:spcBef>
                <a:spcPct val="20000"/>
              </a:spcBef>
              <a:spcAft>
                <a:spcPct val="0"/>
              </a:spcAft>
              <a:buClr>
                <a:srgbClr val="9FAEE5"/>
              </a:buClr>
            </a:pPr>
            <a:r>
              <a:rPr lang="fr-FR" altLang="fr-FR" dirty="0">
                <a:solidFill>
                  <a:srgbClr val="000099"/>
                </a:solidFill>
                <a:latin typeface="Open Sans" panose="020B0606030504020204" pitchFamily="34" charset="0"/>
                <a:cs typeface="Open Sans" panose="020B0606030504020204" pitchFamily="34" charset="0"/>
              </a:rPr>
              <a:t>Développer la gestion intégrée et durable des ressources naturelles et des écosystèmes transfrontaliers</a:t>
            </a:r>
          </a:p>
          <a:p>
            <a:pPr marL="1371600" lvl="3" indent="0" algn="just" fontAlgn="base">
              <a:spcBef>
                <a:spcPct val="20000"/>
              </a:spcBef>
              <a:spcAft>
                <a:spcPct val="0"/>
              </a:spcAft>
              <a:buClr>
                <a:srgbClr val="9FAEE5"/>
              </a:buClr>
            </a:pPr>
            <a:r>
              <a:rPr lang="nl-NL" altLang="fr-FR" dirty="0">
                <a:solidFill>
                  <a:srgbClr val="9FAEE5"/>
                </a:solidFill>
                <a:latin typeface="Open Sans" panose="020B0606030504020204" pitchFamily="34" charset="0"/>
                <a:cs typeface="Open Sans" panose="020B0606030504020204" pitchFamily="34" charset="0"/>
              </a:rPr>
              <a:t>Ontwikkelen van het geïntegreerde en duurzame beheer van de natuurlijke hulpbronnen en van de grensoverschrijdende ecosystemen</a:t>
            </a:r>
            <a:endParaRPr lang="fr-FR" altLang="fr-FR" dirty="0">
              <a:solidFill>
                <a:srgbClr val="9FAEE5"/>
              </a:solidFill>
              <a:latin typeface="Open Sans" panose="020B0606030504020204" pitchFamily="34" charset="0"/>
              <a:cs typeface="Open Sans" panose="020B0606030504020204" pitchFamily="34" charset="0"/>
            </a:endParaRPr>
          </a:p>
        </p:txBody>
      </p:sp>
      <p:sp>
        <p:nvSpPr>
          <p:cNvPr id="6" name="Espace réservé du texte 2"/>
          <p:cNvSpPr txBox="1">
            <a:spLocks/>
          </p:cNvSpPr>
          <p:nvPr/>
        </p:nvSpPr>
        <p:spPr bwMode="auto">
          <a:xfrm>
            <a:off x="404813" y="5157788"/>
            <a:ext cx="11019400" cy="1223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342900" indent="-342900">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714500" indent="-3429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1371600" lvl="3" indent="0" algn="just" fontAlgn="base">
              <a:spcBef>
                <a:spcPct val="20000"/>
              </a:spcBef>
              <a:spcAft>
                <a:spcPct val="0"/>
              </a:spcAft>
              <a:buClr>
                <a:srgbClr val="9FAEE5"/>
              </a:buClr>
            </a:pPr>
            <a:r>
              <a:rPr lang="fr-FR" altLang="fr-FR" dirty="0">
                <a:solidFill>
                  <a:srgbClr val="000099"/>
                </a:solidFill>
                <a:latin typeface="Open Sans" panose="020B0606030504020204" pitchFamily="34" charset="0"/>
                <a:cs typeface="Open Sans" panose="020B0606030504020204" pitchFamily="34" charset="0"/>
              </a:rPr>
              <a:t>Anticiper et gérer les risques naturels, technologiques et industriels ainsi que les situations d’urgence</a:t>
            </a:r>
          </a:p>
          <a:p>
            <a:pPr marL="1371600" lvl="3" indent="0" algn="just" fontAlgn="base">
              <a:spcBef>
                <a:spcPct val="20000"/>
              </a:spcBef>
              <a:spcAft>
                <a:spcPct val="0"/>
              </a:spcAft>
              <a:buClr>
                <a:srgbClr val="9FAEE5"/>
              </a:buClr>
            </a:pPr>
            <a:r>
              <a:rPr lang="nl-NL" altLang="fr-FR" dirty="0">
                <a:solidFill>
                  <a:srgbClr val="9FAEE5"/>
                </a:solidFill>
                <a:latin typeface="Open Sans" panose="020B0606030504020204" pitchFamily="34" charset="0"/>
                <a:cs typeface="Open Sans" panose="020B0606030504020204" pitchFamily="34" charset="0"/>
              </a:rPr>
              <a:t>Anticiperen op en beheren van de natuurlijke, technologische en industriële risico's en van de noodsituaties</a:t>
            </a:r>
            <a:endParaRPr lang="fr-BE" altLang="fr-FR" dirty="0">
              <a:solidFill>
                <a:srgbClr val="9FAEE5"/>
              </a:solidFill>
              <a:latin typeface="Open Sans" panose="020B0606030504020204" pitchFamily="34" charset="0"/>
              <a:cs typeface="Open Sans" panose="020B0606030504020204" pitchFamily="34" charset="0"/>
            </a:endParaRPr>
          </a:p>
        </p:txBody>
      </p:sp>
      <p:sp>
        <p:nvSpPr>
          <p:cNvPr id="7" name="ZoneTexte 11"/>
          <p:cNvSpPr txBox="1">
            <a:spLocks noChangeArrowheads="1"/>
          </p:cNvSpPr>
          <p:nvPr/>
        </p:nvSpPr>
        <p:spPr bwMode="auto">
          <a:xfrm>
            <a:off x="3264061" y="903565"/>
            <a:ext cx="242560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r" eaLnBrk="0" fontAlgn="base" hangingPunct="0">
              <a:spcBef>
                <a:spcPct val="0"/>
              </a:spcBef>
              <a:spcAft>
                <a:spcPct val="0"/>
              </a:spcAft>
            </a:pPr>
            <a:r>
              <a:rPr lang="fr-BE" altLang="fr-FR" b="1" dirty="0">
                <a:solidFill>
                  <a:srgbClr val="000099"/>
                </a:solidFill>
                <a:latin typeface="Montserrat" panose="00000500000000000000" pitchFamily="50" charset="0"/>
                <a:cs typeface="Open Sans" panose="020B0606030504020204" pitchFamily="34" charset="0"/>
              </a:rPr>
              <a:t>ENVIRONNEMENT</a:t>
            </a:r>
          </a:p>
        </p:txBody>
      </p:sp>
      <p:sp>
        <p:nvSpPr>
          <p:cNvPr id="8" name="ZoneTexte 12"/>
          <p:cNvSpPr txBox="1">
            <a:spLocks noChangeArrowheads="1"/>
          </p:cNvSpPr>
          <p:nvPr/>
        </p:nvSpPr>
        <p:spPr bwMode="auto">
          <a:xfrm>
            <a:off x="7306926" y="903565"/>
            <a:ext cx="15113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5800">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defTabSz="68580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defTabSz="6858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fontAlgn="base">
              <a:lnSpc>
                <a:spcPct val="100000"/>
              </a:lnSpc>
              <a:spcBef>
                <a:spcPct val="0"/>
              </a:spcBef>
              <a:spcAft>
                <a:spcPct val="0"/>
              </a:spcAft>
              <a:buFontTx/>
              <a:buNone/>
            </a:pPr>
            <a:r>
              <a:rPr lang="nl-NL" altLang="fr-FR" sz="1800" b="1" dirty="0">
                <a:solidFill>
                  <a:srgbClr val="9FAEE5"/>
                </a:solidFill>
                <a:latin typeface="Montserrat" panose="00000500000000000000" pitchFamily="50" charset="0"/>
                <a:cs typeface="Open Sans" panose="020B0606030504020204" pitchFamily="34" charset="0"/>
              </a:rPr>
              <a:t>MILIEU</a:t>
            </a:r>
            <a:endParaRPr lang="fr-BE" altLang="fr-FR" sz="1800" b="1" dirty="0">
              <a:solidFill>
                <a:srgbClr val="9FAEE5"/>
              </a:solidFill>
              <a:latin typeface="Montserrat" panose="00000500000000000000" pitchFamily="50" charset="0"/>
              <a:cs typeface="Open Sans" panose="020B0606030504020204" pitchFamily="34" charset="0"/>
            </a:endParaRPr>
          </a:p>
        </p:txBody>
      </p:sp>
      <p:pic>
        <p:nvPicPr>
          <p:cNvPr id="9" name="Image 1"/>
          <p:cNvPicPr>
            <a:picLocks noChangeAspect="1"/>
          </p:cNvPicPr>
          <p:nvPr/>
        </p:nvPicPr>
        <p:blipFill>
          <a:blip r:embed="rId3">
            <a:extLst>
              <a:ext uri="{28A0092B-C50C-407E-A947-70E740481C1C}">
                <a14:useLocalDpi xmlns:a14="http://schemas.microsoft.com/office/drawing/2010/main" val="0"/>
              </a:ext>
            </a:extLst>
          </a:blip>
          <a:srcRect l="7942" r="12675" b="12383"/>
          <a:stretch>
            <a:fillRect/>
          </a:stretch>
        </p:blipFill>
        <p:spPr bwMode="auto">
          <a:xfrm>
            <a:off x="5689664" y="260350"/>
            <a:ext cx="1547812" cy="165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ZoneTexte 11"/>
          <p:cNvSpPr txBox="1"/>
          <p:nvPr/>
        </p:nvSpPr>
        <p:spPr>
          <a:xfrm>
            <a:off x="1180596" y="2290655"/>
            <a:ext cx="388188" cy="707886"/>
          </a:xfrm>
          <a:prstGeom prst="rect">
            <a:avLst/>
          </a:prstGeom>
          <a:noFill/>
        </p:spPr>
        <p:txBody>
          <a:bodyPr wrap="square" rtlCol="0">
            <a:spAutoFit/>
          </a:bodyPr>
          <a:lstStyle/>
          <a:p>
            <a:r>
              <a:rPr lang="fr-BE" sz="4000" dirty="0">
                <a:solidFill>
                  <a:srgbClr val="98C222"/>
                </a:solidFill>
                <a:latin typeface="Montserrat" panose="02000505000000020004" pitchFamily="2" charset="0"/>
              </a:rPr>
              <a:t>4</a:t>
            </a:r>
          </a:p>
        </p:txBody>
      </p:sp>
      <p:sp>
        <p:nvSpPr>
          <p:cNvPr id="13" name="ZoneTexte 12"/>
          <p:cNvSpPr txBox="1"/>
          <p:nvPr/>
        </p:nvSpPr>
        <p:spPr>
          <a:xfrm>
            <a:off x="1197590" y="3782717"/>
            <a:ext cx="388188" cy="707886"/>
          </a:xfrm>
          <a:prstGeom prst="rect">
            <a:avLst/>
          </a:prstGeom>
          <a:noFill/>
        </p:spPr>
        <p:txBody>
          <a:bodyPr wrap="square" rtlCol="0">
            <a:spAutoFit/>
          </a:bodyPr>
          <a:lstStyle/>
          <a:p>
            <a:r>
              <a:rPr lang="fr-BE" sz="4000" dirty="0">
                <a:solidFill>
                  <a:srgbClr val="98C222"/>
                </a:solidFill>
                <a:latin typeface="Montserrat" panose="02000505000000020004" pitchFamily="2" charset="0"/>
              </a:rPr>
              <a:t>5</a:t>
            </a:r>
          </a:p>
        </p:txBody>
      </p:sp>
      <p:sp>
        <p:nvSpPr>
          <p:cNvPr id="14" name="ZoneTexte 13"/>
          <p:cNvSpPr txBox="1"/>
          <p:nvPr/>
        </p:nvSpPr>
        <p:spPr>
          <a:xfrm>
            <a:off x="1180596" y="5269556"/>
            <a:ext cx="388188" cy="707886"/>
          </a:xfrm>
          <a:prstGeom prst="rect">
            <a:avLst/>
          </a:prstGeom>
          <a:noFill/>
        </p:spPr>
        <p:txBody>
          <a:bodyPr wrap="square" rtlCol="0">
            <a:spAutoFit/>
          </a:bodyPr>
          <a:lstStyle/>
          <a:p>
            <a:r>
              <a:rPr lang="fr-BE" sz="4000" dirty="0">
                <a:solidFill>
                  <a:srgbClr val="98C222"/>
                </a:solidFill>
                <a:latin typeface="Montserrat" panose="02000505000000020004" pitchFamily="2" charset="0"/>
              </a:rPr>
              <a:t>6</a:t>
            </a:r>
          </a:p>
        </p:txBody>
      </p:sp>
      <p:pic>
        <p:nvPicPr>
          <p:cNvPr id="15" name="Imag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5898" y="2290655"/>
            <a:ext cx="679396" cy="679396"/>
          </a:xfrm>
          <a:prstGeom prst="rect">
            <a:avLst/>
          </a:prstGeom>
        </p:spPr>
      </p:pic>
      <p:pic>
        <p:nvPicPr>
          <p:cNvPr id="16" name="Imag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5898" y="3782717"/>
            <a:ext cx="679396" cy="679396"/>
          </a:xfrm>
          <a:prstGeom prst="rect">
            <a:avLst/>
          </a:prstGeom>
        </p:spPr>
      </p:pic>
      <p:pic>
        <p:nvPicPr>
          <p:cNvPr id="17" name="Imag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5898" y="5255313"/>
            <a:ext cx="679396" cy="679396"/>
          </a:xfrm>
          <a:prstGeom prst="rect">
            <a:avLst/>
          </a:prstGeom>
        </p:spPr>
      </p:pic>
    </p:spTree>
    <p:extLst>
      <p:ext uri="{BB962C8B-B14F-4D97-AF65-F5344CB8AC3E}">
        <p14:creationId xmlns:p14="http://schemas.microsoft.com/office/powerpoint/2010/main" val="3517701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12" grpId="0"/>
      <p:bldP spid="13" grpId="0"/>
      <p:bldP spid="1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2"/>
          <p:cNvSpPr txBox="1">
            <a:spLocks/>
          </p:cNvSpPr>
          <p:nvPr/>
        </p:nvSpPr>
        <p:spPr bwMode="auto">
          <a:xfrm>
            <a:off x="404813" y="1898650"/>
            <a:ext cx="10996250" cy="1458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342900" indent="-342900">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714500" indent="-3429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1371600" lvl="3" indent="0" algn="just" fontAlgn="base">
              <a:spcBef>
                <a:spcPct val="20000"/>
              </a:spcBef>
              <a:spcAft>
                <a:spcPct val="0"/>
              </a:spcAft>
              <a:buClr>
                <a:srgbClr val="9FAEE5"/>
              </a:buClr>
            </a:pPr>
            <a:r>
              <a:rPr lang="fr-FR" altLang="fr-FR" dirty="0">
                <a:solidFill>
                  <a:srgbClr val="000099"/>
                </a:solidFill>
                <a:latin typeface="Open Sans" panose="020B0606030504020204" pitchFamily="34" charset="0"/>
                <a:cs typeface="Open Sans" panose="020B0606030504020204" pitchFamily="34" charset="0"/>
              </a:rPr>
              <a:t>Renforcer et pérenniser la mise en réseau et l’offre de services transfrontaliers à la population en matière sanitaire</a:t>
            </a:r>
          </a:p>
          <a:p>
            <a:pPr marL="1371600" lvl="3" indent="0" algn="just" fontAlgn="base">
              <a:spcBef>
                <a:spcPct val="20000"/>
              </a:spcBef>
              <a:spcAft>
                <a:spcPct val="0"/>
              </a:spcAft>
              <a:buClr>
                <a:srgbClr val="9FAEE5"/>
              </a:buClr>
            </a:pPr>
            <a:r>
              <a:rPr lang="nl-NL" altLang="fr-FR" dirty="0">
                <a:solidFill>
                  <a:srgbClr val="9FAEE5"/>
                </a:solidFill>
                <a:latin typeface="Open Sans" panose="020B0606030504020204" pitchFamily="34" charset="0"/>
                <a:cs typeface="Open Sans" panose="020B0606030504020204" pitchFamily="34" charset="0"/>
              </a:rPr>
              <a:t>Versterken en bestendigen van de grensoverschrijdende netwerking en van het grensoverschrijdend dienstenaanbod voor de bevolking op gezondheidsvlak</a:t>
            </a:r>
            <a:endParaRPr lang="fr-FR" altLang="fr-FR" dirty="0">
              <a:solidFill>
                <a:srgbClr val="9FAEE5"/>
              </a:solidFill>
              <a:latin typeface="Open Sans" panose="020B0606030504020204" pitchFamily="34" charset="0"/>
              <a:cs typeface="Open Sans" panose="020B0606030504020204" pitchFamily="34" charset="0"/>
            </a:endParaRPr>
          </a:p>
        </p:txBody>
      </p:sp>
      <p:sp>
        <p:nvSpPr>
          <p:cNvPr id="5" name="Espace réservé du texte 2"/>
          <p:cNvSpPr txBox="1">
            <a:spLocks/>
          </p:cNvSpPr>
          <p:nvPr/>
        </p:nvSpPr>
        <p:spPr bwMode="auto">
          <a:xfrm>
            <a:off x="404813" y="3573463"/>
            <a:ext cx="10996250" cy="158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342900" indent="-342900">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714500" indent="-3429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1371600" lvl="3" indent="0" algn="just" fontAlgn="base">
              <a:spcBef>
                <a:spcPct val="20000"/>
              </a:spcBef>
              <a:spcAft>
                <a:spcPct val="0"/>
              </a:spcAft>
              <a:buClr>
                <a:srgbClr val="9FAEE5"/>
              </a:buClr>
            </a:pPr>
            <a:r>
              <a:rPr lang="fr-BE" altLang="fr-FR" dirty="0">
                <a:solidFill>
                  <a:srgbClr val="000099"/>
                </a:solidFill>
                <a:latin typeface="Open Sans" panose="020B0606030504020204" pitchFamily="34" charset="0"/>
                <a:cs typeface="Open Sans" panose="020B0606030504020204" pitchFamily="34" charset="0"/>
              </a:rPr>
              <a:t>Renforcer et pérenniser la mise en réseau et l’offre de services transfrontaliers à la population en matière sociale</a:t>
            </a:r>
          </a:p>
          <a:p>
            <a:pPr marL="1371600" lvl="3" indent="0" algn="just" fontAlgn="base">
              <a:spcBef>
                <a:spcPct val="20000"/>
              </a:spcBef>
              <a:spcAft>
                <a:spcPct val="0"/>
              </a:spcAft>
              <a:buClr>
                <a:srgbClr val="9FAEE5"/>
              </a:buClr>
            </a:pPr>
            <a:r>
              <a:rPr lang="nl-NL" altLang="fr-FR" dirty="0">
                <a:solidFill>
                  <a:srgbClr val="9FAEE5"/>
                </a:solidFill>
                <a:latin typeface="Open Sans" panose="020B0606030504020204" pitchFamily="34" charset="0"/>
                <a:cs typeface="Open Sans" panose="020B0606030504020204" pitchFamily="34" charset="0"/>
              </a:rPr>
              <a:t>Versterken en bestendigen van de grensoverschrijdende netwerking en van het grensoverschrijdend dienstenaanbod voor de bevolking op sociaal vlak</a:t>
            </a:r>
            <a:endParaRPr lang="fr-BE" altLang="fr-FR" dirty="0">
              <a:solidFill>
                <a:srgbClr val="9FAEE5"/>
              </a:solidFill>
              <a:latin typeface="Open Sans" panose="020B0606030504020204" pitchFamily="34" charset="0"/>
              <a:cs typeface="Open Sans" panose="020B0606030504020204" pitchFamily="34" charset="0"/>
            </a:endParaRPr>
          </a:p>
        </p:txBody>
      </p:sp>
      <p:sp>
        <p:nvSpPr>
          <p:cNvPr id="6" name="Espace réservé du texte 2"/>
          <p:cNvSpPr txBox="1">
            <a:spLocks/>
          </p:cNvSpPr>
          <p:nvPr/>
        </p:nvSpPr>
        <p:spPr bwMode="auto">
          <a:xfrm>
            <a:off x="404813" y="5157788"/>
            <a:ext cx="10996250" cy="1223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342900" indent="-342900">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714500" indent="-3429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1371600" lvl="3" indent="0" algn="just" fontAlgn="base">
              <a:spcBef>
                <a:spcPct val="20000"/>
              </a:spcBef>
              <a:spcAft>
                <a:spcPct val="0"/>
              </a:spcAft>
              <a:buClr>
                <a:srgbClr val="9FAEE5"/>
              </a:buClr>
            </a:pPr>
            <a:r>
              <a:rPr lang="fr-BE" altLang="fr-FR" dirty="0">
                <a:solidFill>
                  <a:srgbClr val="000099"/>
                </a:solidFill>
                <a:latin typeface="Open Sans" panose="020B0606030504020204" pitchFamily="34" charset="0"/>
                <a:cs typeface="Open Sans" panose="020B0606030504020204" pitchFamily="34" charset="0"/>
              </a:rPr>
              <a:t>Favoriser l’emploi et la mobilité transfrontalière des travailleurs et intégrer les marchés de l’emploi</a:t>
            </a:r>
          </a:p>
          <a:p>
            <a:pPr marL="1371600" lvl="3" indent="0" algn="just" fontAlgn="base">
              <a:spcBef>
                <a:spcPct val="20000"/>
              </a:spcBef>
              <a:spcAft>
                <a:spcPct val="0"/>
              </a:spcAft>
              <a:buClr>
                <a:srgbClr val="9FAEE5"/>
              </a:buClr>
            </a:pPr>
            <a:r>
              <a:rPr lang="nl-NL" altLang="fr-FR" dirty="0">
                <a:solidFill>
                  <a:srgbClr val="9FAEE5"/>
                </a:solidFill>
                <a:latin typeface="Open Sans" panose="020B0606030504020204" pitchFamily="34" charset="0"/>
                <a:cs typeface="Open Sans" panose="020B0606030504020204" pitchFamily="34" charset="0"/>
              </a:rPr>
              <a:t>Bevorderen van de werkgelegenheid en de grensoverschrijdende arbeidsmobiliteit en integreren van de arbeidsmarkten</a:t>
            </a:r>
            <a:endParaRPr lang="fr-FR" altLang="fr-FR" dirty="0">
              <a:solidFill>
                <a:srgbClr val="9FAEE5"/>
              </a:solidFill>
              <a:latin typeface="Open Sans" panose="020B0606030504020204" pitchFamily="34" charset="0"/>
              <a:cs typeface="Open Sans" panose="020B0606030504020204" pitchFamily="34" charset="0"/>
            </a:endParaRPr>
          </a:p>
        </p:txBody>
      </p:sp>
      <p:sp>
        <p:nvSpPr>
          <p:cNvPr id="7" name="ZoneTexte 10"/>
          <p:cNvSpPr txBox="1">
            <a:spLocks noChangeArrowheads="1"/>
          </p:cNvSpPr>
          <p:nvPr/>
        </p:nvSpPr>
        <p:spPr bwMode="auto">
          <a:xfrm>
            <a:off x="2960585" y="824984"/>
            <a:ext cx="267467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r" eaLnBrk="0" fontAlgn="base" hangingPunct="0">
              <a:spcBef>
                <a:spcPct val="0"/>
              </a:spcBef>
              <a:spcAft>
                <a:spcPct val="0"/>
              </a:spcAft>
            </a:pPr>
            <a:r>
              <a:rPr lang="fr-BE" altLang="fr-FR" b="1" dirty="0">
                <a:solidFill>
                  <a:srgbClr val="000099"/>
                </a:solidFill>
                <a:latin typeface="Montserrat" panose="00000500000000000000" pitchFamily="50" charset="0"/>
                <a:cs typeface="Open Sans" panose="020B0606030504020204" pitchFamily="34" charset="0"/>
              </a:rPr>
              <a:t>INCLUSION SOCIALE</a:t>
            </a:r>
            <a:endParaRPr lang="fr-BE" altLang="fr-FR" b="1" dirty="0">
              <a:solidFill>
                <a:srgbClr val="000099"/>
              </a:solidFill>
              <a:latin typeface="Montserrat" panose="00000500000000000000" pitchFamily="50" charset="0"/>
            </a:endParaRPr>
          </a:p>
        </p:txBody>
      </p:sp>
      <p:sp>
        <p:nvSpPr>
          <p:cNvPr id="8" name="ZoneTexte 11"/>
          <p:cNvSpPr txBox="1">
            <a:spLocks noChangeArrowheads="1"/>
          </p:cNvSpPr>
          <p:nvPr/>
        </p:nvSpPr>
        <p:spPr bwMode="auto">
          <a:xfrm>
            <a:off x="7387159" y="824984"/>
            <a:ext cx="256250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0" fontAlgn="base" hangingPunct="0">
              <a:spcBef>
                <a:spcPct val="0"/>
              </a:spcBef>
              <a:spcAft>
                <a:spcPct val="0"/>
              </a:spcAft>
            </a:pPr>
            <a:r>
              <a:rPr lang="nl-NL" altLang="fr-FR" b="1" dirty="0">
                <a:solidFill>
                  <a:srgbClr val="9FAEE5"/>
                </a:solidFill>
                <a:latin typeface="Montserrat" panose="00000500000000000000" pitchFamily="50" charset="0"/>
                <a:cs typeface="Open Sans" panose="020B0606030504020204" pitchFamily="34" charset="0"/>
              </a:rPr>
              <a:t>SOCIALE INCLUSIE</a:t>
            </a:r>
            <a:endParaRPr lang="fr-BE" altLang="fr-FR" b="1" dirty="0">
              <a:solidFill>
                <a:srgbClr val="9FAEE5"/>
              </a:solidFill>
              <a:latin typeface="Montserrat" panose="00000500000000000000" pitchFamily="50" charset="0"/>
            </a:endParaRPr>
          </a:p>
        </p:txBody>
      </p:sp>
      <p:pic>
        <p:nvPicPr>
          <p:cNvPr id="9" name="Image 8"/>
          <p:cNvPicPr>
            <a:picLocks noChangeAspect="1"/>
          </p:cNvPicPr>
          <p:nvPr/>
        </p:nvPicPr>
        <p:blipFill>
          <a:blip r:embed="rId3">
            <a:extLst>
              <a:ext uri="{28A0092B-C50C-407E-A947-70E740481C1C}">
                <a14:useLocalDpi xmlns:a14="http://schemas.microsoft.com/office/drawing/2010/main" val="0"/>
              </a:ext>
            </a:extLst>
          </a:blip>
          <a:srcRect b="7047"/>
          <a:stretch>
            <a:fillRect/>
          </a:stretch>
        </p:blipFill>
        <p:spPr bwMode="auto">
          <a:xfrm>
            <a:off x="5629796" y="188913"/>
            <a:ext cx="1757363" cy="164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ZoneTexte 11"/>
          <p:cNvSpPr txBox="1"/>
          <p:nvPr/>
        </p:nvSpPr>
        <p:spPr>
          <a:xfrm>
            <a:off x="1236222" y="2298983"/>
            <a:ext cx="388188" cy="707886"/>
          </a:xfrm>
          <a:prstGeom prst="rect">
            <a:avLst/>
          </a:prstGeom>
          <a:noFill/>
        </p:spPr>
        <p:txBody>
          <a:bodyPr wrap="square" rtlCol="0">
            <a:spAutoFit/>
          </a:bodyPr>
          <a:lstStyle/>
          <a:p>
            <a:r>
              <a:rPr lang="fr-BE" sz="4000" dirty="0">
                <a:solidFill>
                  <a:srgbClr val="A36298"/>
                </a:solidFill>
                <a:latin typeface="Montserrat" panose="02000505000000020004" pitchFamily="2" charset="0"/>
              </a:rPr>
              <a:t>7</a:t>
            </a:r>
          </a:p>
        </p:txBody>
      </p:sp>
      <p:sp>
        <p:nvSpPr>
          <p:cNvPr id="13" name="ZoneTexte 12"/>
          <p:cNvSpPr txBox="1"/>
          <p:nvPr/>
        </p:nvSpPr>
        <p:spPr>
          <a:xfrm>
            <a:off x="1240239" y="3854181"/>
            <a:ext cx="388188" cy="707886"/>
          </a:xfrm>
          <a:prstGeom prst="rect">
            <a:avLst/>
          </a:prstGeom>
          <a:noFill/>
        </p:spPr>
        <p:txBody>
          <a:bodyPr wrap="square" rtlCol="0">
            <a:spAutoFit/>
          </a:bodyPr>
          <a:lstStyle/>
          <a:p>
            <a:r>
              <a:rPr lang="fr-BE" sz="4000" dirty="0">
                <a:solidFill>
                  <a:srgbClr val="A36298"/>
                </a:solidFill>
                <a:latin typeface="Montserrat" panose="02000505000000020004" pitchFamily="2" charset="0"/>
              </a:rPr>
              <a:t>8</a:t>
            </a:r>
          </a:p>
        </p:txBody>
      </p:sp>
      <p:sp>
        <p:nvSpPr>
          <p:cNvPr id="14" name="ZoneTexte 13"/>
          <p:cNvSpPr txBox="1"/>
          <p:nvPr/>
        </p:nvSpPr>
        <p:spPr>
          <a:xfrm>
            <a:off x="1236222" y="5456058"/>
            <a:ext cx="388188" cy="707886"/>
          </a:xfrm>
          <a:prstGeom prst="rect">
            <a:avLst/>
          </a:prstGeom>
          <a:noFill/>
        </p:spPr>
        <p:txBody>
          <a:bodyPr wrap="square" rtlCol="0">
            <a:spAutoFit/>
          </a:bodyPr>
          <a:lstStyle/>
          <a:p>
            <a:r>
              <a:rPr lang="fr-BE" sz="4000" dirty="0">
                <a:solidFill>
                  <a:srgbClr val="A36298"/>
                </a:solidFill>
                <a:latin typeface="Montserrat" panose="02000505000000020004" pitchFamily="2" charset="0"/>
              </a:rPr>
              <a:t>9</a:t>
            </a:r>
          </a:p>
        </p:txBody>
      </p:sp>
      <p:pic>
        <p:nvPicPr>
          <p:cNvPr id="15" name="Imag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9234" y="2298983"/>
            <a:ext cx="691006" cy="691006"/>
          </a:xfrm>
          <a:prstGeom prst="rect">
            <a:avLst/>
          </a:prstGeom>
        </p:spPr>
      </p:pic>
      <p:pic>
        <p:nvPicPr>
          <p:cNvPr id="16" name="Imag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9234" y="3853889"/>
            <a:ext cx="691006" cy="691006"/>
          </a:xfrm>
          <a:prstGeom prst="rect">
            <a:avLst/>
          </a:prstGeom>
        </p:spPr>
      </p:pic>
      <p:pic>
        <p:nvPicPr>
          <p:cNvPr id="17" name="Imag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5216" y="5455248"/>
            <a:ext cx="691006" cy="691006"/>
          </a:xfrm>
          <a:prstGeom prst="rect">
            <a:avLst/>
          </a:prstGeom>
        </p:spPr>
      </p:pic>
    </p:spTree>
    <p:extLst>
      <p:ext uri="{BB962C8B-B14F-4D97-AF65-F5344CB8AC3E}">
        <p14:creationId xmlns:p14="http://schemas.microsoft.com/office/powerpoint/2010/main" val="1542528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12" grpId="0"/>
      <p:bldP spid="13" grpId="0"/>
      <p:bldP spid="1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oneTexte 2"/>
          <p:cNvSpPr txBox="1">
            <a:spLocks noChangeArrowheads="1"/>
          </p:cNvSpPr>
          <p:nvPr/>
        </p:nvSpPr>
        <p:spPr bwMode="auto">
          <a:xfrm>
            <a:off x="1" y="5534561"/>
            <a:ext cx="12191999" cy="1323439"/>
          </a:xfrm>
          <a:prstGeom prst="rect">
            <a:avLst/>
          </a:prstGeom>
          <a:solidFill>
            <a:srgbClr val="000099"/>
          </a:solidFill>
          <a:ln>
            <a:noFill/>
          </a:ln>
          <a:extLst/>
        </p:spPr>
        <p:txBody>
          <a:bodyPr wrap="squar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3403600"/>
            <a:endParaRPr lang="nl-NL" altLang="fr-FR" sz="2000" b="1" dirty="0">
              <a:solidFill>
                <a:schemeClr val="bg1"/>
              </a:solidFill>
              <a:latin typeface="Open Sans" panose="020B0606030504020204" pitchFamily="34" charset="0"/>
              <a:cs typeface="Open Sans" panose="020B0606030504020204" pitchFamily="34" charset="0"/>
            </a:endParaRPr>
          </a:p>
          <a:p>
            <a:pPr marL="2244725"/>
            <a:r>
              <a:rPr lang="nl-NL" altLang="fr-FR" sz="2000" b="1" dirty="0">
                <a:solidFill>
                  <a:schemeClr val="bg1"/>
                </a:solidFill>
                <a:latin typeface="Open Sans" panose="020B0606030504020204" pitchFamily="34" charset="0"/>
                <a:cs typeface="Open Sans" panose="020B0606030504020204" pitchFamily="34" charset="0"/>
              </a:rPr>
              <a:t>BUDGET TOTAL FEDER</a:t>
            </a:r>
          </a:p>
          <a:p>
            <a:pPr marL="2244725"/>
            <a:r>
              <a:rPr lang="nl-NL" altLang="fr-FR" sz="2000" b="1" dirty="0">
                <a:solidFill>
                  <a:schemeClr val="bg1"/>
                </a:solidFill>
                <a:latin typeface="Open Sans" panose="020B0606030504020204" pitchFamily="34" charset="0"/>
                <a:cs typeface="Open Sans" panose="020B0606030504020204" pitchFamily="34" charset="0"/>
              </a:rPr>
              <a:t>TOTAAL EFRO BUDGET</a:t>
            </a:r>
          </a:p>
          <a:p>
            <a:pPr marL="2244725"/>
            <a:endParaRPr lang="nl-NL" altLang="fr-FR" sz="2000" b="1" dirty="0">
              <a:solidFill>
                <a:schemeClr val="bg1"/>
              </a:solidFill>
              <a:latin typeface="Open Sans" panose="020B0606030504020204" pitchFamily="34" charset="0"/>
              <a:cs typeface="Open Sans" panose="020B0606030504020204" pitchFamily="34" charset="0"/>
            </a:endParaRPr>
          </a:p>
        </p:txBody>
      </p:sp>
      <p:sp>
        <p:nvSpPr>
          <p:cNvPr id="4" name="Titre 4"/>
          <p:cNvSpPr txBox="1">
            <a:spLocks/>
          </p:cNvSpPr>
          <p:nvPr/>
        </p:nvSpPr>
        <p:spPr bwMode="auto">
          <a:xfrm>
            <a:off x="2106362" y="131400"/>
            <a:ext cx="7755268" cy="1090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685800">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514350" indent="-171450" defTabSz="68580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857250" indent="-171450" defTabSz="6858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200150" indent="-17145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1543050" indent="-17145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0002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4574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29146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3718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spcBef>
                <a:spcPct val="0"/>
              </a:spcBef>
              <a:buNone/>
              <a:defRPr/>
            </a:pPr>
            <a:r>
              <a:rPr lang="fr-BE" sz="2400" b="1" dirty="0">
                <a:solidFill>
                  <a:srgbClr val="000099"/>
                </a:solidFill>
                <a:latin typeface="Montserrat" panose="00000500000000000000" pitchFamily="50" charset="0"/>
                <a:cs typeface="Arial" panose="020B0604020202020204" pitchFamily="34" charset="0"/>
              </a:rPr>
              <a:t>LE BUDGET</a:t>
            </a:r>
          </a:p>
          <a:p>
            <a:pPr>
              <a:spcBef>
                <a:spcPct val="0"/>
              </a:spcBef>
              <a:buNone/>
              <a:defRPr/>
            </a:pPr>
            <a:r>
              <a:rPr lang="fr-BE" sz="2400" b="1" dirty="0">
                <a:solidFill>
                  <a:srgbClr val="9FAEE5"/>
                </a:solidFill>
                <a:latin typeface="Montserrat" panose="00000500000000000000" pitchFamily="50" charset="0"/>
                <a:cs typeface="Arial" panose="020B0604020202020204" pitchFamily="34" charset="0"/>
              </a:rPr>
              <a:t>HET BUDGET</a:t>
            </a:r>
          </a:p>
        </p:txBody>
      </p:sp>
      <p:graphicFrame>
        <p:nvGraphicFramePr>
          <p:cNvPr id="5" name="Graphique 4"/>
          <p:cNvGraphicFramePr>
            <a:graphicFrameLocks/>
          </p:cNvGraphicFramePr>
          <p:nvPr>
            <p:extLst>
              <p:ext uri="{D42A27DB-BD31-4B8C-83A1-F6EECF244321}">
                <p14:modId xmlns:p14="http://schemas.microsoft.com/office/powerpoint/2010/main" val="1620147349"/>
              </p:ext>
            </p:extLst>
          </p:nvPr>
        </p:nvGraphicFramePr>
        <p:xfrm>
          <a:off x="2932523" y="699407"/>
          <a:ext cx="7449156" cy="3861498"/>
        </p:xfrm>
        <a:graphic>
          <a:graphicData uri="http://schemas.openxmlformats.org/drawingml/2006/chart">
            <c:chart xmlns:c="http://schemas.openxmlformats.org/drawingml/2006/chart" xmlns:r="http://schemas.openxmlformats.org/officeDocument/2006/relationships" r:id="rId3"/>
          </a:graphicData>
        </a:graphic>
      </p:graphicFrame>
      <p:sp>
        <p:nvSpPr>
          <p:cNvPr id="6" name="ZoneTexte 2"/>
          <p:cNvSpPr txBox="1">
            <a:spLocks noChangeArrowheads="1"/>
          </p:cNvSpPr>
          <p:nvPr/>
        </p:nvSpPr>
        <p:spPr bwMode="auto">
          <a:xfrm>
            <a:off x="3620583" y="670063"/>
            <a:ext cx="604837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0" fontAlgn="base" hangingPunct="0">
              <a:spcBef>
                <a:spcPct val="0"/>
              </a:spcBef>
              <a:spcAft>
                <a:spcPct val="0"/>
              </a:spcAft>
            </a:pPr>
            <a:r>
              <a:rPr lang="nl-NL" altLang="fr-FR" b="1" dirty="0">
                <a:solidFill>
                  <a:srgbClr val="000099"/>
                </a:solidFill>
                <a:latin typeface="Open Sans" panose="020B0606030504020204" pitchFamily="34" charset="0"/>
                <a:cs typeface="Open Sans" panose="020B0606030504020204" pitchFamily="34" charset="0"/>
              </a:rPr>
              <a:t>AXES PRIORITAIRES</a:t>
            </a:r>
          </a:p>
          <a:p>
            <a:pPr algn="ctr" eaLnBrk="0" fontAlgn="base" hangingPunct="0">
              <a:spcBef>
                <a:spcPct val="0"/>
              </a:spcBef>
              <a:spcAft>
                <a:spcPct val="0"/>
              </a:spcAft>
            </a:pPr>
            <a:r>
              <a:rPr lang="nl-NL" altLang="fr-FR" b="1" dirty="0">
                <a:solidFill>
                  <a:srgbClr val="9FAEE5"/>
                </a:solidFill>
                <a:latin typeface="Open Sans" panose="020B0606030504020204" pitchFamily="34" charset="0"/>
                <a:cs typeface="Open Sans" panose="020B0606030504020204" pitchFamily="34" charset="0"/>
              </a:rPr>
              <a:t>PRIORITAIRE ASSEN</a:t>
            </a:r>
            <a:endParaRPr lang="fr-BE" altLang="fr-FR" b="1" dirty="0">
              <a:solidFill>
                <a:srgbClr val="9FAEE5"/>
              </a:solidFill>
            </a:endParaRPr>
          </a:p>
        </p:txBody>
      </p:sp>
      <p:sp>
        <p:nvSpPr>
          <p:cNvPr id="9" name="ZoneTexte 8"/>
          <p:cNvSpPr txBox="1"/>
          <p:nvPr/>
        </p:nvSpPr>
        <p:spPr>
          <a:xfrm>
            <a:off x="4757193" y="4580119"/>
            <a:ext cx="1944546" cy="954107"/>
          </a:xfrm>
          <a:prstGeom prst="rect">
            <a:avLst/>
          </a:prstGeom>
          <a:noFill/>
        </p:spPr>
        <p:txBody>
          <a:bodyPr wrap="square" rtlCol="0">
            <a:spAutoFit/>
          </a:bodyPr>
          <a:lstStyle/>
          <a:p>
            <a:pPr algn="ctr"/>
            <a:r>
              <a:rPr lang="fr-BE" sz="1400" b="1" dirty="0">
                <a:solidFill>
                  <a:srgbClr val="000099"/>
                </a:solidFill>
                <a:latin typeface="Open Sans" panose="020B0606030504020204" pitchFamily="34" charset="0"/>
                <a:ea typeface="Open Sans" panose="020B0606030504020204" pitchFamily="34" charset="0"/>
                <a:cs typeface="Open Sans" panose="020B0606030504020204" pitchFamily="34" charset="0"/>
              </a:rPr>
              <a:t>Compétitivité des PME</a:t>
            </a:r>
          </a:p>
          <a:p>
            <a:pPr algn="ctr"/>
            <a:r>
              <a:rPr lang="nl-NL" sz="1400" b="1" dirty="0">
                <a:solidFill>
                  <a:srgbClr val="9FAEE5"/>
                </a:solidFill>
                <a:latin typeface="Open Sans" panose="020B0606030504020204" pitchFamily="34" charset="0"/>
                <a:ea typeface="Open Sans" panose="020B0606030504020204" pitchFamily="34" charset="0"/>
                <a:cs typeface="Open Sans" panose="020B0606030504020204" pitchFamily="34" charset="0"/>
              </a:rPr>
              <a:t>Concurrentievermogen van de </a:t>
            </a:r>
            <a:r>
              <a:rPr lang="nl-NL" sz="1400" b="1" dirty="0" err="1">
                <a:solidFill>
                  <a:srgbClr val="9FAEE5"/>
                </a:solidFill>
                <a:latin typeface="Open Sans" panose="020B0606030504020204" pitchFamily="34" charset="0"/>
                <a:ea typeface="Open Sans" panose="020B0606030504020204" pitchFamily="34" charset="0"/>
                <a:cs typeface="Open Sans" panose="020B0606030504020204" pitchFamily="34" charset="0"/>
              </a:rPr>
              <a:t>KMO’s</a:t>
            </a:r>
            <a:endParaRPr lang="fr-BE" sz="1400" b="1" dirty="0">
              <a:solidFill>
                <a:srgbClr val="9FAEE5"/>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 name="ZoneTexte 9"/>
          <p:cNvSpPr txBox="1"/>
          <p:nvPr/>
        </p:nvSpPr>
        <p:spPr>
          <a:xfrm>
            <a:off x="2941901" y="4580119"/>
            <a:ext cx="1838446" cy="954107"/>
          </a:xfrm>
          <a:prstGeom prst="rect">
            <a:avLst/>
          </a:prstGeom>
          <a:noFill/>
        </p:spPr>
        <p:txBody>
          <a:bodyPr wrap="square" rtlCol="0">
            <a:spAutoFit/>
          </a:bodyPr>
          <a:lstStyle/>
          <a:p>
            <a:pPr algn="ctr" defTabSz="1249363"/>
            <a:r>
              <a:rPr lang="fr-BE" sz="1400" b="1" dirty="0">
                <a:solidFill>
                  <a:srgbClr val="000099"/>
                </a:solidFill>
                <a:latin typeface="Open Sans" panose="020B0606030504020204" pitchFamily="34" charset="0"/>
                <a:ea typeface="Open Sans" panose="020B0606030504020204" pitchFamily="34" charset="0"/>
                <a:cs typeface="Open Sans" panose="020B0606030504020204" pitchFamily="34" charset="0"/>
              </a:rPr>
              <a:t>Recherche et innovation</a:t>
            </a:r>
          </a:p>
          <a:p>
            <a:pPr algn="ctr" defTabSz="1249363"/>
            <a:r>
              <a:rPr lang="nl-NL" sz="1400" b="1" dirty="0">
                <a:solidFill>
                  <a:srgbClr val="9FAEE5"/>
                </a:solidFill>
                <a:latin typeface="Open Sans" panose="020B0606030504020204" pitchFamily="34" charset="0"/>
                <a:ea typeface="Open Sans" panose="020B0606030504020204" pitchFamily="34" charset="0"/>
                <a:cs typeface="Open Sans" panose="020B0606030504020204" pitchFamily="34" charset="0"/>
              </a:rPr>
              <a:t>Onderzoek en innovatie</a:t>
            </a:r>
            <a:endParaRPr lang="fr-BE" sz="1400" b="1" dirty="0">
              <a:solidFill>
                <a:srgbClr val="9FAEE5"/>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1" name="ZoneTexte 10"/>
          <p:cNvSpPr txBox="1"/>
          <p:nvPr/>
        </p:nvSpPr>
        <p:spPr>
          <a:xfrm>
            <a:off x="6699684" y="4580119"/>
            <a:ext cx="1787491" cy="523220"/>
          </a:xfrm>
          <a:prstGeom prst="rect">
            <a:avLst/>
          </a:prstGeom>
          <a:noFill/>
        </p:spPr>
        <p:txBody>
          <a:bodyPr wrap="square" rtlCol="0">
            <a:spAutoFit/>
          </a:bodyPr>
          <a:lstStyle/>
          <a:p>
            <a:pPr algn="ctr"/>
            <a:r>
              <a:rPr lang="fr-BE" sz="1400" b="1" dirty="0">
                <a:solidFill>
                  <a:srgbClr val="000099"/>
                </a:solidFill>
                <a:latin typeface="Open Sans" panose="020B0606030504020204" pitchFamily="34" charset="0"/>
                <a:ea typeface="Open Sans" panose="020B0606030504020204" pitchFamily="34" charset="0"/>
                <a:cs typeface="Open Sans" panose="020B0606030504020204" pitchFamily="34" charset="0"/>
              </a:rPr>
              <a:t>Environnement</a:t>
            </a:r>
          </a:p>
          <a:p>
            <a:pPr algn="ctr"/>
            <a:r>
              <a:rPr lang="nl-NL" sz="1400" b="1" dirty="0">
                <a:solidFill>
                  <a:srgbClr val="9FAEE5"/>
                </a:solidFill>
                <a:latin typeface="Open Sans" panose="020B0606030504020204" pitchFamily="34" charset="0"/>
                <a:ea typeface="Open Sans" panose="020B0606030504020204" pitchFamily="34" charset="0"/>
                <a:cs typeface="Open Sans" panose="020B0606030504020204" pitchFamily="34" charset="0"/>
              </a:rPr>
              <a:t>Milieu</a:t>
            </a:r>
            <a:endParaRPr lang="fr-BE" sz="1400" b="1" dirty="0">
              <a:solidFill>
                <a:srgbClr val="9FAEE5"/>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 name="ZoneTexte 11"/>
          <p:cNvSpPr txBox="1"/>
          <p:nvPr/>
        </p:nvSpPr>
        <p:spPr>
          <a:xfrm>
            <a:off x="8627385" y="4580119"/>
            <a:ext cx="1650197" cy="523220"/>
          </a:xfrm>
          <a:prstGeom prst="rect">
            <a:avLst/>
          </a:prstGeom>
          <a:noFill/>
        </p:spPr>
        <p:txBody>
          <a:bodyPr wrap="square" rtlCol="0">
            <a:spAutoFit/>
          </a:bodyPr>
          <a:lstStyle/>
          <a:p>
            <a:pPr algn="ctr"/>
            <a:r>
              <a:rPr lang="fr-BE" sz="1400" b="1" dirty="0">
                <a:solidFill>
                  <a:srgbClr val="000099"/>
                </a:solidFill>
                <a:latin typeface="Open Sans" panose="020B0606030504020204" pitchFamily="34" charset="0"/>
                <a:ea typeface="Open Sans" panose="020B0606030504020204" pitchFamily="34" charset="0"/>
                <a:cs typeface="Open Sans" panose="020B0606030504020204" pitchFamily="34" charset="0"/>
              </a:rPr>
              <a:t>Inclusion sociale</a:t>
            </a:r>
          </a:p>
          <a:p>
            <a:pPr algn="ctr"/>
            <a:r>
              <a:rPr lang="nl-NL" sz="1400" b="1" dirty="0">
                <a:solidFill>
                  <a:srgbClr val="9FAEE5"/>
                </a:solidFill>
                <a:latin typeface="Open Sans" panose="020B0606030504020204" pitchFamily="34" charset="0"/>
                <a:ea typeface="Open Sans" panose="020B0606030504020204" pitchFamily="34" charset="0"/>
                <a:cs typeface="Open Sans" panose="020B0606030504020204" pitchFamily="34" charset="0"/>
              </a:rPr>
              <a:t>Sociale inclusie</a:t>
            </a:r>
            <a:endParaRPr lang="fr-BE" sz="1400" b="1" dirty="0">
              <a:solidFill>
                <a:srgbClr val="9FAEE5"/>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3" name="ZoneTexte 12"/>
          <p:cNvSpPr txBox="1"/>
          <p:nvPr/>
        </p:nvSpPr>
        <p:spPr>
          <a:xfrm>
            <a:off x="7106856" y="5787342"/>
            <a:ext cx="4676172" cy="769441"/>
          </a:xfrm>
          <a:prstGeom prst="rect">
            <a:avLst/>
          </a:prstGeom>
          <a:noFill/>
        </p:spPr>
        <p:txBody>
          <a:bodyPr wrap="square" rtlCol="0">
            <a:spAutoFit/>
          </a:bodyPr>
          <a:lstStyle/>
          <a:p>
            <a:r>
              <a:rPr lang="nl-NL" altLang="fr-FR" sz="4400" b="1" dirty="0">
                <a:solidFill>
                  <a:schemeClr val="bg1"/>
                </a:solidFill>
                <a:latin typeface="Open Sans" panose="020B0606030504020204" pitchFamily="34" charset="0"/>
                <a:cs typeface="Open Sans" panose="020B0606030504020204" pitchFamily="34" charset="0"/>
              </a:rPr>
              <a:t>159.778.423 €</a:t>
            </a:r>
            <a:endParaRPr lang="fr-BE" sz="4400" dirty="0"/>
          </a:p>
        </p:txBody>
      </p:sp>
      <p:sp>
        <p:nvSpPr>
          <p:cNvPr id="14" name="ZoneTexte 11"/>
          <p:cNvSpPr txBox="1">
            <a:spLocks noChangeArrowheads="1"/>
          </p:cNvSpPr>
          <p:nvPr/>
        </p:nvSpPr>
        <p:spPr bwMode="auto">
          <a:xfrm>
            <a:off x="3068638" y="1022350"/>
            <a:ext cx="163036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ts val="1000"/>
              </a:spcBef>
              <a:buClr>
                <a:srgbClr val="9FAEE5"/>
              </a:buClr>
              <a:buFont typeface="Arial" panose="020B0604020202020204" pitchFamily="34" charset="0"/>
              <a:buChar char="•"/>
              <a:defRPr sz="2000">
                <a:solidFill>
                  <a:schemeClr val="tx1"/>
                </a:solidFill>
                <a:latin typeface="Montserrat" panose="02000505000000020004" pitchFamily="2" charset="0"/>
              </a:defRPr>
            </a:lvl1pPr>
            <a:lvl2pPr marL="742950" indent="-285750" eaLnBrk="0" hangingPunct="0">
              <a:lnSpc>
                <a:spcPct val="90000"/>
              </a:lnSpc>
              <a:spcBef>
                <a:spcPts val="500"/>
              </a:spcBef>
              <a:buChar char="-"/>
              <a:defRPr sz="2000">
                <a:solidFill>
                  <a:schemeClr val="tx1"/>
                </a:solidFill>
                <a:latin typeface="Montserrat" panose="02000505000000020004" pitchFamily="2" charset="0"/>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Montserrat" panose="02000505000000020004" pitchFamily="2" charset="0"/>
              </a:defRPr>
            </a:lvl3pPr>
            <a:lvl4pPr marL="1600200" indent="-228600" eaLnBrk="0" hangingPunct="0">
              <a:lnSpc>
                <a:spcPct val="90000"/>
              </a:lnSpc>
              <a:spcBef>
                <a:spcPts val="500"/>
              </a:spcBef>
              <a:buChar char="-"/>
              <a:defRPr sz="2000">
                <a:solidFill>
                  <a:schemeClr val="tx1"/>
                </a:solidFill>
                <a:latin typeface="Montserrat" panose="02000505000000020004" pitchFamily="2" charset="0"/>
              </a:defRPr>
            </a:lvl4pPr>
            <a:lvl5pPr marL="2057400" indent="-228600" eaLnBrk="0" hangingPunct="0">
              <a:lnSpc>
                <a:spcPct val="90000"/>
              </a:lnSpc>
              <a:spcBef>
                <a:spcPts val="500"/>
              </a:spcBef>
              <a:buFont typeface="Arial" panose="020B0604020202020204" pitchFamily="34" charset="0"/>
              <a:buChar char="•"/>
              <a:defRPr sz="2000">
                <a:solidFill>
                  <a:schemeClr val="tx1"/>
                </a:solidFill>
                <a:latin typeface="Montserrat" panose="02000505000000020004"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ontserrat" panose="02000505000000020004"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ontserrat" panose="02000505000000020004"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ontserrat" panose="02000505000000020004"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ontserrat" panose="02000505000000020004" pitchFamily="2"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BE" altLang="fr-FR" sz="1800" b="1" i="0" u="none" strike="noStrike" kern="1200" cap="none" spc="0" normalizeH="0" baseline="0" noProof="0" dirty="0">
                <a:ln>
                  <a:noFill/>
                </a:ln>
                <a:solidFill>
                  <a:srgbClr val="000099"/>
                </a:solidFill>
                <a:effectLst/>
                <a:uLnTx/>
                <a:uFillTx/>
                <a:latin typeface="Open Sans" panose="020B0606030504020204" pitchFamily="34" charset="0"/>
                <a:ea typeface="+mn-ea"/>
                <a:cs typeface="Open Sans" panose="020B0606030504020204" pitchFamily="34" charset="0"/>
              </a:rPr>
              <a:t>59.491.966 €</a:t>
            </a:r>
          </a:p>
        </p:txBody>
      </p:sp>
      <p:sp>
        <p:nvSpPr>
          <p:cNvPr id="15" name="ZoneTexte 13"/>
          <p:cNvSpPr txBox="1">
            <a:spLocks noChangeArrowheads="1"/>
          </p:cNvSpPr>
          <p:nvPr/>
        </p:nvSpPr>
        <p:spPr bwMode="auto">
          <a:xfrm>
            <a:off x="4903788" y="2695575"/>
            <a:ext cx="165735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ts val="1000"/>
              </a:spcBef>
              <a:buClr>
                <a:srgbClr val="9FAEE5"/>
              </a:buClr>
              <a:buFont typeface="Arial" panose="020B0604020202020204" pitchFamily="34" charset="0"/>
              <a:buChar char="•"/>
              <a:defRPr sz="2000">
                <a:solidFill>
                  <a:schemeClr val="tx1"/>
                </a:solidFill>
                <a:latin typeface="Montserrat" panose="02000505000000020004" pitchFamily="2" charset="0"/>
              </a:defRPr>
            </a:lvl1pPr>
            <a:lvl2pPr marL="742950" indent="-285750" eaLnBrk="0" hangingPunct="0">
              <a:lnSpc>
                <a:spcPct val="90000"/>
              </a:lnSpc>
              <a:spcBef>
                <a:spcPts val="500"/>
              </a:spcBef>
              <a:buChar char="-"/>
              <a:defRPr sz="2000">
                <a:solidFill>
                  <a:schemeClr val="tx1"/>
                </a:solidFill>
                <a:latin typeface="Montserrat" panose="02000505000000020004" pitchFamily="2" charset="0"/>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Montserrat" panose="02000505000000020004" pitchFamily="2" charset="0"/>
              </a:defRPr>
            </a:lvl3pPr>
            <a:lvl4pPr marL="1600200" indent="-228600" eaLnBrk="0" hangingPunct="0">
              <a:lnSpc>
                <a:spcPct val="90000"/>
              </a:lnSpc>
              <a:spcBef>
                <a:spcPts val="500"/>
              </a:spcBef>
              <a:buChar char="-"/>
              <a:defRPr sz="2000">
                <a:solidFill>
                  <a:schemeClr val="tx1"/>
                </a:solidFill>
                <a:latin typeface="Montserrat" panose="02000505000000020004" pitchFamily="2" charset="0"/>
              </a:defRPr>
            </a:lvl4pPr>
            <a:lvl5pPr marL="2057400" indent="-228600" eaLnBrk="0" hangingPunct="0">
              <a:lnSpc>
                <a:spcPct val="90000"/>
              </a:lnSpc>
              <a:spcBef>
                <a:spcPts val="500"/>
              </a:spcBef>
              <a:buFont typeface="Arial" panose="020B0604020202020204" pitchFamily="34" charset="0"/>
              <a:buChar char="•"/>
              <a:defRPr sz="2000">
                <a:solidFill>
                  <a:schemeClr val="tx1"/>
                </a:solidFill>
                <a:latin typeface="Montserrat" panose="02000505000000020004"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ontserrat" panose="02000505000000020004"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ontserrat" panose="02000505000000020004"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ontserrat" panose="02000505000000020004"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ontserrat" panose="02000505000000020004" pitchFamily="2"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fr-BE" altLang="fr-FR" sz="1800" b="1" dirty="0">
                <a:solidFill>
                  <a:srgbClr val="000099"/>
                </a:solidFill>
                <a:latin typeface="Open Sans" panose="020B0606030504020204" pitchFamily="34" charset="0"/>
                <a:cs typeface="Open Sans" panose="020B0606030504020204" pitchFamily="34" charset="0"/>
              </a:rPr>
              <a:t>25.496.557 €</a:t>
            </a:r>
          </a:p>
        </p:txBody>
      </p:sp>
      <p:sp>
        <p:nvSpPr>
          <p:cNvPr id="16" name="ZoneTexte 14"/>
          <p:cNvSpPr txBox="1">
            <a:spLocks noChangeArrowheads="1"/>
          </p:cNvSpPr>
          <p:nvPr/>
        </p:nvSpPr>
        <p:spPr bwMode="auto">
          <a:xfrm>
            <a:off x="6751638" y="1724025"/>
            <a:ext cx="169235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lnSpc>
                <a:spcPct val="90000"/>
              </a:lnSpc>
              <a:spcBef>
                <a:spcPts val="1000"/>
              </a:spcBef>
              <a:buClr>
                <a:srgbClr val="9FAEE5"/>
              </a:buClr>
              <a:buFont typeface="Arial" panose="020B0604020202020204" pitchFamily="34" charset="0"/>
              <a:buChar char="•"/>
              <a:defRPr sz="2000">
                <a:solidFill>
                  <a:schemeClr val="tx1"/>
                </a:solidFill>
                <a:latin typeface="Montserrat" panose="02000505000000020004" pitchFamily="2" charset="0"/>
              </a:defRPr>
            </a:lvl1pPr>
            <a:lvl2pPr marL="742950" indent="-285750" eaLnBrk="0" hangingPunct="0">
              <a:lnSpc>
                <a:spcPct val="90000"/>
              </a:lnSpc>
              <a:spcBef>
                <a:spcPts val="500"/>
              </a:spcBef>
              <a:buChar char="-"/>
              <a:defRPr sz="2000">
                <a:solidFill>
                  <a:schemeClr val="tx1"/>
                </a:solidFill>
                <a:latin typeface="Montserrat" panose="02000505000000020004" pitchFamily="2" charset="0"/>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Montserrat" panose="02000505000000020004" pitchFamily="2" charset="0"/>
              </a:defRPr>
            </a:lvl3pPr>
            <a:lvl4pPr marL="1600200" indent="-228600" eaLnBrk="0" hangingPunct="0">
              <a:lnSpc>
                <a:spcPct val="90000"/>
              </a:lnSpc>
              <a:spcBef>
                <a:spcPts val="500"/>
              </a:spcBef>
              <a:buChar char="-"/>
              <a:defRPr sz="2000">
                <a:solidFill>
                  <a:schemeClr val="tx1"/>
                </a:solidFill>
                <a:latin typeface="Montserrat" panose="02000505000000020004" pitchFamily="2" charset="0"/>
              </a:defRPr>
            </a:lvl4pPr>
            <a:lvl5pPr marL="2057400" indent="-228600" eaLnBrk="0" hangingPunct="0">
              <a:lnSpc>
                <a:spcPct val="90000"/>
              </a:lnSpc>
              <a:spcBef>
                <a:spcPts val="500"/>
              </a:spcBef>
              <a:buFont typeface="Arial" panose="020B0604020202020204" pitchFamily="34" charset="0"/>
              <a:buChar char="•"/>
              <a:defRPr sz="2000">
                <a:solidFill>
                  <a:schemeClr val="tx1"/>
                </a:solidFill>
                <a:latin typeface="Montserrat" panose="02000505000000020004"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ontserrat" panose="02000505000000020004"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ontserrat" panose="02000505000000020004"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ontserrat" panose="02000505000000020004"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ontserrat" panose="02000505000000020004" pitchFamily="2" charset="0"/>
              </a:defRPr>
            </a:lvl9pPr>
          </a:lstStyle>
          <a:p>
            <a:pPr algn="ctr" fontAlgn="base">
              <a:lnSpc>
                <a:spcPct val="100000"/>
              </a:lnSpc>
              <a:spcBef>
                <a:spcPct val="0"/>
              </a:spcBef>
              <a:spcAft>
                <a:spcPct val="0"/>
              </a:spcAft>
              <a:buClrTx/>
              <a:buNone/>
              <a:defRPr/>
            </a:pPr>
            <a:r>
              <a:rPr lang="fr-BE" altLang="fr-FR" sz="1800" b="1" dirty="0">
                <a:solidFill>
                  <a:srgbClr val="000099"/>
                </a:solidFill>
                <a:latin typeface="Open Sans" panose="020B0606030504020204" pitchFamily="34" charset="0"/>
                <a:cs typeface="Open Sans" panose="020B0606030504020204" pitchFamily="34" charset="0"/>
              </a:rPr>
              <a:t> 42.494.261 €</a:t>
            </a:r>
          </a:p>
        </p:txBody>
      </p:sp>
      <p:sp>
        <p:nvSpPr>
          <p:cNvPr id="17" name="ZoneTexte 15"/>
          <p:cNvSpPr txBox="1">
            <a:spLocks noChangeArrowheads="1"/>
          </p:cNvSpPr>
          <p:nvPr/>
        </p:nvSpPr>
        <p:spPr bwMode="auto">
          <a:xfrm>
            <a:off x="8629650" y="2311400"/>
            <a:ext cx="161448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ts val="1000"/>
              </a:spcBef>
              <a:buClr>
                <a:srgbClr val="9FAEE5"/>
              </a:buClr>
              <a:buFont typeface="Arial" panose="020B0604020202020204" pitchFamily="34" charset="0"/>
              <a:buChar char="•"/>
              <a:defRPr sz="2000">
                <a:solidFill>
                  <a:schemeClr val="tx1"/>
                </a:solidFill>
                <a:latin typeface="Montserrat" panose="02000505000000020004" pitchFamily="2" charset="0"/>
              </a:defRPr>
            </a:lvl1pPr>
            <a:lvl2pPr marL="742950" indent="-285750" eaLnBrk="0" hangingPunct="0">
              <a:lnSpc>
                <a:spcPct val="90000"/>
              </a:lnSpc>
              <a:spcBef>
                <a:spcPts val="500"/>
              </a:spcBef>
              <a:buChar char="-"/>
              <a:defRPr sz="2000">
                <a:solidFill>
                  <a:schemeClr val="tx1"/>
                </a:solidFill>
                <a:latin typeface="Montserrat" panose="02000505000000020004" pitchFamily="2" charset="0"/>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Montserrat" panose="02000505000000020004" pitchFamily="2" charset="0"/>
              </a:defRPr>
            </a:lvl3pPr>
            <a:lvl4pPr marL="1600200" indent="-228600" eaLnBrk="0" hangingPunct="0">
              <a:lnSpc>
                <a:spcPct val="90000"/>
              </a:lnSpc>
              <a:spcBef>
                <a:spcPts val="500"/>
              </a:spcBef>
              <a:buChar char="-"/>
              <a:defRPr sz="2000">
                <a:solidFill>
                  <a:schemeClr val="tx1"/>
                </a:solidFill>
                <a:latin typeface="Montserrat" panose="02000505000000020004" pitchFamily="2" charset="0"/>
              </a:defRPr>
            </a:lvl4pPr>
            <a:lvl5pPr marL="2057400" indent="-228600" eaLnBrk="0" hangingPunct="0">
              <a:lnSpc>
                <a:spcPct val="90000"/>
              </a:lnSpc>
              <a:spcBef>
                <a:spcPts val="500"/>
              </a:spcBef>
              <a:buFont typeface="Arial" panose="020B0604020202020204" pitchFamily="34" charset="0"/>
              <a:buChar char="•"/>
              <a:defRPr sz="2000">
                <a:solidFill>
                  <a:schemeClr val="tx1"/>
                </a:solidFill>
                <a:latin typeface="Montserrat" panose="02000505000000020004"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ontserrat" panose="02000505000000020004"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ontserrat" panose="02000505000000020004"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ontserrat" panose="02000505000000020004"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ontserrat" panose="02000505000000020004" pitchFamily="2"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fr-BE" altLang="fr-FR" sz="1800" b="1" dirty="0">
                <a:solidFill>
                  <a:srgbClr val="000099"/>
                </a:solidFill>
                <a:latin typeface="Open Sans" panose="020B0606030504020204" pitchFamily="34" charset="0"/>
                <a:cs typeface="Open Sans" panose="020B0606030504020204" pitchFamily="34" charset="0"/>
              </a:rPr>
              <a:t>32.295.639 €</a:t>
            </a:r>
          </a:p>
        </p:txBody>
      </p:sp>
      <p:sp>
        <p:nvSpPr>
          <p:cNvPr id="18" name="ZoneTexte 12"/>
          <p:cNvSpPr txBox="1">
            <a:spLocks noChangeArrowheads="1"/>
          </p:cNvSpPr>
          <p:nvPr/>
        </p:nvSpPr>
        <p:spPr bwMode="auto">
          <a:xfrm>
            <a:off x="3408921" y="4194175"/>
            <a:ext cx="90554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lnSpc>
                <a:spcPct val="90000"/>
              </a:lnSpc>
              <a:spcBef>
                <a:spcPts val="1000"/>
              </a:spcBef>
              <a:buClr>
                <a:srgbClr val="9FAEE5"/>
              </a:buClr>
              <a:buFont typeface="Arial" panose="020B0604020202020204" pitchFamily="34" charset="0"/>
              <a:buChar char="•"/>
              <a:defRPr sz="2000">
                <a:solidFill>
                  <a:schemeClr val="tx1"/>
                </a:solidFill>
                <a:latin typeface="Montserrat" panose="02000505000000020004" pitchFamily="2" charset="0"/>
              </a:defRPr>
            </a:lvl1pPr>
            <a:lvl2pPr marL="742950" indent="-285750" eaLnBrk="0" hangingPunct="0">
              <a:lnSpc>
                <a:spcPct val="90000"/>
              </a:lnSpc>
              <a:spcBef>
                <a:spcPts val="500"/>
              </a:spcBef>
              <a:buChar char="-"/>
              <a:defRPr sz="2000">
                <a:solidFill>
                  <a:schemeClr val="tx1"/>
                </a:solidFill>
                <a:latin typeface="Montserrat" panose="02000505000000020004" pitchFamily="2" charset="0"/>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Montserrat" panose="02000505000000020004" pitchFamily="2" charset="0"/>
              </a:defRPr>
            </a:lvl3pPr>
            <a:lvl4pPr marL="1600200" indent="-228600" eaLnBrk="0" hangingPunct="0">
              <a:lnSpc>
                <a:spcPct val="90000"/>
              </a:lnSpc>
              <a:spcBef>
                <a:spcPts val="500"/>
              </a:spcBef>
              <a:buChar char="-"/>
              <a:defRPr sz="2000">
                <a:solidFill>
                  <a:schemeClr val="tx1"/>
                </a:solidFill>
                <a:latin typeface="Montserrat" panose="02000505000000020004" pitchFamily="2" charset="0"/>
              </a:defRPr>
            </a:lvl4pPr>
            <a:lvl5pPr marL="2057400" indent="-228600" eaLnBrk="0" hangingPunct="0">
              <a:lnSpc>
                <a:spcPct val="90000"/>
              </a:lnSpc>
              <a:spcBef>
                <a:spcPts val="500"/>
              </a:spcBef>
              <a:buFont typeface="Arial" panose="020B0604020202020204" pitchFamily="34" charset="0"/>
              <a:buChar char="•"/>
              <a:defRPr sz="2000">
                <a:solidFill>
                  <a:schemeClr val="tx1"/>
                </a:solidFill>
                <a:latin typeface="Montserrat" panose="02000505000000020004"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ontserrat" panose="02000505000000020004"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ontserrat" panose="02000505000000020004"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ontserrat" panose="02000505000000020004"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ontserrat" panose="02000505000000020004" pitchFamily="2"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BE" altLang="fr-FR" sz="2400" b="1" i="0" u="none" strike="noStrike" kern="1200" cap="none" spc="0" normalizeH="0" baseline="0" noProof="0">
                <a:ln>
                  <a:noFill/>
                </a:ln>
                <a:solidFill>
                  <a:prstClr val="white"/>
                </a:solidFill>
                <a:effectLst/>
                <a:uLnTx/>
                <a:uFillTx/>
                <a:latin typeface="Open Sans" panose="020B0606030504020204" pitchFamily="34" charset="0"/>
                <a:ea typeface="+mn-ea"/>
                <a:cs typeface="Open Sans" panose="020B0606030504020204" pitchFamily="34" charset="0"/>
              </a:rPr>
              <a:t>37%</a:t>
            </a:r>
          </a:p>
        </p:txBody>
      </p:sp>
      <p:sp>
        <p:nvSpPr>
          <p:cNvPr id="19" name="ZoneTexte 17"/>
          <p:cNvSpPr txBox="1">
            <a:spLocks noChangeArrowheads="1"/>
          </p:cNvSpPr>
          <p:nvPr/>
        </p:nvSpPr>
        <p:spPr bwMode="auto">
          <a:xfrm>
            <a:off x="5245100" y="4194175"/>
            <a:ext cx="9525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lnSpc>
                <a:spcPct val="90000"/>
              </a:lnSpc>
              <a:spcBef>
                <a:spcPts val="1000"/>
              </a:spcBef>
              <a:buClr>
                <a:srgbClr val="9FAEE5"/>
              </a:buClr>
              <a:buFont typeface="Arial" panose="020B0604020202020204" pitchFamily="34" charset="0"/>
              <a:buChar char="•"/>
              <a:defRPr sz="2000">
                <a:solidFill>
                  <a:schemeClr val="tx1"/>
                </a:solidFill>
                <a:latin typeface="Montserrat" panose="02000505000000020004" pitchFamily="2" charset="0"/>
              </a:defRPr>
            </a:lvl1pPr>
            <a:lvl2pPr marL="742950" indent="-285750" eaLnBrk="0" hangingPunct="0">
              <a:lnSpc>
                <a:spcPct val="90000"/>
              </a:lnSpc>
              <a:spcBef>
                <a:spcPts val="500"/>
              </a:spcBef>
              <a:buChar char="-"/>
              <a:defRPr sz="2000">
                <a:solidFill>
                  <a:schemeClr val="tx1"/>
                </a:solidFill>
                <a:latin typeface="Montserrat" panose="02000505000000020004" pitchFamily="2" charset="0"/>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Montserrat" panose="02000505000000020004" pitchFamily="2" charset="0"/>
              </a:defRPr>
            </a:lvl3pPr>
            <a:lvl4pPr marL="1600200" indent="-228600" eaLnBrk="0" hangingPunct="0">
              <a:lnSpc>
                <a:spcPct val="90000"/>
              </a:lnSpc>
              <a:spcBef>
                <a:spcPts val="500"/>
              </a:spcBef>
              <a:buChar char="-"/>
              <a:defRPr sz="2000">
                <a:solidFill>
                  <a:schemeClr val="tx1"/>
                </a:solidFill>
                <a:latin typeface="Montserrat" panose="02000505000000020004" pitchFamily="2" charset="0"/>
              </a:defRPr>
            </a:lvl4pPr>
            <a:lvl5pPr marL="2057400" indent="-228600" eaLnBrk="0" hangingPunct="0">
              <a:lnSpc>
                <a:spcPct val="90000"/>
              </a:lnSpc>
              <a:spcBef>
                <a:spcPts val="500"/>
              </a:spcBef>
              <a:buFont typeface="Arial" panose="020B0604020202020204" pitchFamily="34" charset="0"/>
              <a:buChar char="•"/>
              <a:defRPr sz="2000">
                <a:solidFill>
                  <a:schemeClr val="tx1"/>
                </a:solidFill>
                <a:latin typeface="Montserrat" panose="02000505000000020004"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ontserrat" panose="02000505000000020004"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ontserrat" panose="02000505000000020004"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ontserrat" panose="02000505000000020004"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ontserrat" panose="02000505000000020004" pitchFamily="2"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BE" altLang="fr-FR" sz="2400" b="1" i="0" u="none" strike="noStrike" kern="1200" cap="none" spc="0" normalizeH="0" baseline="0" noProof="0">
                <a:ln>
                  <a:noFill/>
                </a:ln>
                <a:solidFill>
                  <a:prstClr val="white"/>
                </a:solidFill>
                <a:effectLst/>
                <a:uLnTx/>
                <a:uFillTx/>
                <a:latin typeface="Open Sans" panose="020B0606030504020204" pitchFamily="34" charset="0"/>
                <a:ea typeface="+mn-ea"/>
                <a:cs typeface="Open Sans" panose="020B0606030504020204" pitchFamily="34" charset="0"/>
              </a:rPr>
              <a:t>16%</a:t>
            </a:r>
          </a:p>
        </p:txBody>
      </p:sp>
      <p:sp>
        <p:nvSpPr>
          <p:cNvPr id="20" name="ZoneTexte 18"/>
          <p:cNvSpPr txBox="1">
            <a:spLocks noChangeArrowheads="1"/>
          </p:cNvSpPr>
          <p:nvPr/>
        </p:nvSpPr>
        <p:spPr bwMode="auto">
          <a:xfrm>
            <a:off x="7187224" y="4194175"/>
            <a:ext cx="86306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lnSpc>
                <a:spcPct val="90000"/>
              </a:lnSpc>
              <a:spcBef>
                <a:spcPts val="1000"/>
              </a:spcBef>
              <a:buClr>
                <a:srgbClr val="9FAEE5"/>
              </a:buClr>
              <a:buFont typeface="Arial" panose="020B0604020202020204" pitchFamily="34" charset="0"/>
              <a:buChar char="•"/>
              <a:defRPr sz="2000">
                <a:solidFill>
                  <a:schemeClr val="tx1"/>
                </a:solidFill>
                <a:latin typeface="Montserrat" panose="02000505000000020004" pitchFamily="2" charset="0"/>
              </a:defRPr>
            </a:lvl1pPr>
            <a:lvl2pPr marL="742950" indent="-285750" eaLnBrk="0" hangingPunct="0">
              <a:lnSpc>
                <a:spcPct val="90000"/>
              </a:lnSpc>
              <a:spcBef>
                <a:spcPts val="500"/>
              </a:spcBef>
              <a:buChar char="-"/>
              <a:defRPr sz="2000">
                <a:solidFill>
                  <a:schemeClr val="tx1"/>
                </a:solidFill>
                <a:latin typeface="Montserrat" panose="02000505000000020004" pitchFamily="2" charset="0"/>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Montserrat" panose="02000505000000020004" pitchFamily="2" charset="0"/>
              </a:defRPr>
            </a:lvl3pPr>
            <a:lvl4pPr marL="1600200" indent="-228600" eaLnBrk="0" hangingPunct="0">
              <a:lnSpc>
                <a:spcPct val="90000"/>
              </a:lnSpc>
              <a:spcBef>
                <a:spcPts val="500"/>
              </a:spcBef>
              <a:buChar char="-"/>
              <a:defRPr sz="2000">
                <a:solidFill>
                  <a:schemeClr val="tx1"/>
                </a:solidFill>
                <a:latin typeface="Montserrat" panose="02000505000000020004" pitchFamily="2" charset="0"/>
              </a:defRPr>
            </a:lvl4pPr>
            <a:lvl5pPr marL="2057400" indent="-228600" eaLnBrk="0" hangingPunct="0">
              <a:lnSpc>
                <a:spcPct val="90000"/>
              </a:lnSpc>
              <a:spcBef>
                <a:spcPts val="500"/>
              </a:spcBef>
              <a:buFont typeface="Arial" panose="020B0604020202020204" pitchFamily="34" charset="0"/>
              <a:buChar char="•"/>
              <a:defRPr sz="2000">
                <a:solidFill>
                  <a:schemeClr val="tx1"/>
                </a:solidFill>
                <a:latin typeface="Montserrat" panose="02000505000000020004"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ontserrat" panose="02000505000000020004"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ontserrat" panose="02000505000000020004"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ontserrat" panose="02000505000000020004"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ontserrat" panose="02000505000000020004" pitchFamily="2"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BE" altLang="fr-FR" sz="2400" b="1" i="0" u="none" strike="noStrike" kern="1200" cap="none" spc="0" normalizeH="0" baseline="0" noProof="0">
                <a:ln>
                  <a:noFill/>
                </a:ln>
                <a:solidFill>
                  <a:prstClr val="white"/>
                </a:solidFill>
                <a:effectLst/>
                <a:uLnTx/>
                <a:uFillTx/>
                <a:latin typeface="Open Sans" panose="020B0606030504020204" pitchFamily="34" charset="0"/>
                <a:ea typeface="+mn-ea"/>
                <a:cs typeface="Open Sans" panose="020B0606030504020204" pitchFamily="34" charset="0"/>
              </a:rPr>
              <a:t>27%</a:t>
            </a:r>
          </a:p>
        </p:txBody>
      </p:sp>
      <p:sp>
        <p:nvSpPr>
          <p:cNvPr id="21" name="ZoneTexte 19"/>
          <p:cNvSpPr txBox="1">
            <a:spLocks noChangeArrowheads="1"/>
          </p:cNvSpPr>
          <p:nvPr/>
        </p:nvSpPr>
        <p:spPr bwMode="auto">
          <a:xfrm>
            <a:off x="9011328" y="4194175"/>
            <a:ext cx="87647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lnSpc>
                <a:spcPct val="90000"/>
              </a:lnSpc>
              <a:spcBef>
                <a:spcPts val="1000"/>
              </a:spcBef>
              <a:buClr>
                <a:srgbClr val="9FAEE5"/>
              </a:buClr>
              <a:buFont typeface="Arial" panose="020B0604020202020204" pitchFamily="34" charset="0"/>
              <a:buChar char="•"/>
              <a:defRPr sz="2000">
                <a:solidFill>
                  <a:schemeClr val="tx1"/>
                </a:solidFill>
                <a:latin typeface="Montserrat" panose="02000505000000020004" pitchFamily="2" charset="0"/>
              </a:defRPr>
            </a:lvl1pPr>
            <a:lvl2pPr marL="742950" indent="-285750" eaLnBrk="0" hangingPunct="0">
              <a:lnSpc>
                <a:spcPct val="90000"/>
              </a:lnSpc>
              <a:spcBef>
                <a:spcPts val="500"/>
              </a:spcBef>
              <a:buChar char="-"/>
              <a:defRPr sz="2000">
                <a:solidFill>
                  <a:schemeClr val="tx1"/>
                </a:solidFill>
                <a:latin typeface="Montserrat" panose="02000505000000020004" pitchFamily="2" charset="0"/>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Montserrat" panose="02000505000000020004" pitchFamily="2" charset="0"/>
              </a:defRPr>
            </a:lvl3pPr>
            <a:lvl4pPr marL="1600200" indent="-228600" eaLnBrk="0" hangingPunct="0">
              <a:lnSpc>
                <a:spcPct val="90000"/>
              </a:lnSpc>
              <a:spcBef>
                <a:spcPts val="500"/>
              </a:spcBef>
              <a:buChar char="-"/>
              <a:defRPr sz="2000">
                <a:solidFill>
                  <a:schemeClr val="tx1"/>
                </a:solidFill>
                <a:latin typeface="Montserrat" panose="02000505000000020004" pitchFamily="2" charset="0"/>
              </a:defRPr>
            </a:lvl4pPr>
            <a:lvl5pPr marL="2057400" indent="-228600" eaLnBrk="0" hangingPunct="0">
              <a:lnSpc>
                <a:spcPct val="90000"/>
              </a:lnSpc>
              <a:spcBef>
                <a:spcPts val="500"/>
              </a:spcBef>
              <a:buFont typeface="Arial" panose="020B0604020202020204" pitchFamily="34" charset="0"/>
              <a:buChar char="•"/>
              <a:defRPr sz="2000">
                <a:solidFill>
                  <a:schemeClr val="tx1"/>
                </a:solidFill>
                <a:latin typeface="Montserrat" panose="02000505000000020004"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ontserrat" panose="02000505000000020004"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ontserrat" panose="02000505000000020004"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ontserrat" panose="02000505000000020004"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ontserrat" panose="02000505000000020004" pitchFamily="2"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BE" altLang="fr-FR" sz="2400" b="1" i="0" u="none" strike="noStrike" kern="1200" cap="none" spc="0" normalizeH="0" baseline="0" noProof="0" dirty="0">
                <a:ln>
                  <a:noFill/>
                </a:ln>
                <a:solidFill>
                  <a:prstClr val="white"/>
                </a:solidFill>
                <a:effectLst/>
                <a:uLnTx/>
                <a:uFillTx/>
                <a:latin typeface="Open Sans" panose="020B0606030504020204" pitchFamily="34" charset="0"/>
                <a:ea typeface="+mn-ea"/>
                <a:cs typeface="Open Sans" panose="020B0606030504020204" pitchFamily="34" charset="0"/>
              </a:rPr>
              <a:t>20%</a:t>
            </a:r>
          </a:p>
        </p:txBody>
      </p:sp>
    </p:spTree>
    <p:extLst>
      <p:ext uri="{BB962C8B-B14F-4D97-AF65-F5344CB8AC3E}">
        <p14:creationId xmlns:p14="http://schemas.microsoft.com/office/powerpoint/2010/main" val="964687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1" presetClass="entr" presetSubtype="0" fill="hold" grpId="0" nodeType="afterEffect">
                                  <p:stCondLst>
                                    <p:cond delay="0"/>
                                  </p:stCondLst>
                                  <p:childTnLst>
                                    <p:set>
                                      <p:cBhvr>
                                        <p:cTn id="17" dur="1" fill="hold">
                                          <p:stCondLst>
                                            <p:cond delay="0"/>
                                          </p:stCondLst>
                                        </p:cTn>
                                        <p:tgtEl>
                                          <p:spTgt spid="14"/>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17"/>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3" grpId="0"/>
      <p:bldP spid="14" grpId="0"/>
      <p:bldP spid="15" grpId="0"/>
      <p:bldP spid="16" grpId="0"/>
      <p:bldP spid="1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2"/>
          <p:cNvSpPr txBox="1">
            <a:spLocks/>
          </p:cNvSpPr>
          <p:nvPr/>
        </p:nvSpPr>
        <p:spPr bwMode="auto">
          <a:xfrm>
            <a:off x="2500132" y="1317664"/>
            <a:ext cx="9375492"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714500" indent="-3429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marL="1371600" lvl="3" indent="0" fontAlgn="base">
              <a:spcBef>
                <a:spcPct val="20000"/>
              </a:spcBef>
              <a:spcAft>
                <a:spcPct val="0"/>
              </a:spcAft>
              <a:buClr>
                <a:srgbClr val="9FAEE5"/>
              </a:buClr>
              <a:defRPr/>
            </a:pPr>
            <a:r>
              <a:rPr lang="fr-FR" altLang="fr-FR" sz="2400" b="1" dirty="0">
                <a:solidFill>
                  <a:srgbClr val="000099"/>
                </a:solidFill>
                <a:latin typeface="Open Sans" panose="020B0606030504020204" pitchFamily="34" charset="0"/>
                <a:ea typeface="Open Sans" panose="020B0606030504020204" pitchFamily="34" charset="0"/>
                <a:cs typeface="Open Sans" panose="020B0606030504020204" pitchFamily="34" charset="0"/>
              </a:rPr>
              <a:t>Une plus-value transfrontalière</a:t>
            </a:r>
          </a:p>
          <a:p>
            <a:pPr marL="1371600" lvl="3" indent="0" fontAlgn="base">
              <a:spcBef>
                <a:spcPct val="20000"/>
              </a:spcBef>
              <a:spcAft>
                <a:spcPct val="0"/>
              </a:spcAft>
              <a:buClr>
                <a:srgbClr val="9FAEE5"/>
              </a:buClr>
              <a:defRPr/>
            </a:pPr>
            <a:r>
              <a:rPr lang="fr-FR" altLang="fr-FR" sz="2400" b="1" dirty="0" err="1">
                <a:solidFill>
                  <a:srgbClr val="9FAEE5"/>
                </a:solidFill>
                <a:latin typeface="Open Sans" panose="020B0606030504020204" pitchFamily="34" charset="0"/>
                <a:ea typeface="Open Sans" panose="020B0606030504020204" pitchFamily="34" charset="0"/>
                <a:cs typeface="Open Sans" panose="020B0606030504020204" pitchFamily="34" charset="0"/>
              </a:rPr>
              <a:t>Een</a:t>
            </a:r>
            <a:r>
              <a:rPr lang="fr-FR" altLang="fr-FR" sz="2400" b="1" dirty="0">
                <a:solidFill>
                  <a:srgbClr val="9FAEE5"/>
                </a:solidFill>
                <a:latin typeface="Open Sans" panose="020B0606030504020204" pitchFamily="34" charset="0"/>
                <a:ea typeface="Open Sans" panose="020B0606030504020204" pitchFamily="34" charset="0"/>
                <a:cs typeface="Open Sans" panose="020B0606030504020204" pitchFamily="34" charset="0"/>
              </a:rPr>
              <a:t> </a:t>
            </a:r>
            <a:r>
              <a:rPr lang="fr-FR" altLang="fr-FR" sz="2400" b="1" dirty="0" err="1">
                <a:solidFill>
                  <a:srgbClr val="9FAEE5"/>
                </a:solidFill>
                <a:latin typeface="Open Sans" panose="020B0606030504020204" pitchFamily="34" charset="0"/>
                <a:ea typeface="Open Sans" panose="020B0606030504020204" pitchFamily="34" charset="0"/>
                <a:cs typeface="Open Sans" panose="020B0606030504020204" pitchFamily="34" charset="0"/>
              </a:rPr>
              <a:t>grensoverschrijdende</a:t>
            </a:r>
            <a:r>
              <a:rPr lang="fr-FR" altLang="fr-FR" sz="2400" b="1" dirty="0">
                <a:solidFill>
                  <a:srgbClr val="9FAEE5"/>
                </a:solidFill>
                <a:latin typeface="Open Sans" panose="020B0606030504020204" pitchFamily="34" charset="0"/>
                <a:ea typeface="Open Sans" panose="020B0606030504020204" pitchFamily="34" charset="0"/>
                <a:cs typeface="Open Sans" panose="020B0606030504020204" pitchFamily="34" charset="0"/>
              </a:rPr>
              <a:t> </a:t>
            </a:r>
            <a:r>
              <a:rPr lang="fr-FR" altLang="fr-FR" sz="2400" b="1" dirty="0" err="1">
                <a:solidFill>
                  <a:srgbClr val="9FAEE5"/>
                </a:solidFill>
                <a:latin typeface="Open Sans" panose="020B0606030504020204" pitchFamily="34" charset="0"/>
                <a:ea typeface="Open Sans" panose="020B0606030504020204" pitchFamily="34" charset="0"/>
                <a:cs typeface="Open Sans" panose="020B0606030504020204" pitchFamily="34" charset="0"/>
              </a:rPr>
              <a:t>meerwaarde</a:t>
            </a:r>
            <a:endParaRPr lang="fr-FR" altLang="fr-FR" sz="2400" b="1" dirty="0">
              <a:solidFill>
                <a:srgbClr val="9FAEE5"/>
              </a:solidFill>
              <a:latin typeface="Open Sans" panose="020B0606030504020204" pitchFamily="34" charset="0"/>
              <a:ea typeface="Open Sans" panose="020B0606030504020204" pitchFamily="34" charset="0"/>
              <a:cs typeface="Open Sans" panose="020B0606030504020204" pitchFamily="34" charset="0"/>
            </a:endParaRPr>
          </a:p>
          <a:p>
            <a:pPr marL="2244725" lvl="3" indent="0" fontAlgn="base">
              <a:spcBef>
                <a:spcPct val="20000"/>
              </a:spcBef>
              <a:spcAft>
                <a:spcPct val="0"/>
              </a:spcAft>
              <a:buClr>
                <a:srgbClr val="9FAEE5"/>
              </a:buClr>
              <a:defRPr/>
            </a:pPr>
            <a:r>
              <a:rPr lang="fr-FR" sz="2000" dirty="0">
                <a:solidFill>
                  <a:srgbClr val="000099"/>
                </a:solidFill>
                <a:latin typeface="Open Sans" panose="020B0606030504020204" pitchFamily="34" charset="0"/>
                <a:ea typeface="Open Sans" panose="020B0606030504020204" pitchFamily="34" charset="0"/>
                <a:cs typeface="Open Sans" panose="020B0606030504020204" pitchFamily="34" charset="0"/>
              </a:rPr>
              <a:t>Résultats optimisés </a:t>
            </a:r>
            <a:endParaRPr lang="fr-BE" sz="2400" i="1" dirty="0">
              <a:solidFill>
                <a:srgbClr val="000099"/>
              </a:solidFill>
              <a:latin typeface="Open Sans" panose="020B0606030504020204" pitchFamily="34" charset="0"/>
              <a:ea typeface="Open Sans" panose="020B0606030504020204" pitchFamily="34" charset="0"/>
              <a:cs typeface="Open Sans" panose="020B0606030504020204" pitchFamily="34" charset="0"/>
            </a:endParaRPr>
          </a:p>
          <a:p>
            <a:pPr marL="2244725" lvl="3" indent="0" fontAlgn="base">
              <a:spcBef>
                <a:spcPct val="20000"/>
              </a:spcBef>
              <a:spcAft>
                <a:spcPct val="0"/>
              </a:spcAft>
              <a:buClr>
                <a:srgbClr val="9FAEE5"/>
              </a:buClr>
              <a:defRPr/>
            </a:pPr>
            <a:r>
              <a:rPr lang="fr-FR" sz="2000" dirty="0" err="1">
                <a:solidFill>
                  <a:srgbClr val="9FAEE5"/>
                </a:solidFill>
                <a:latin typeface="Open Sans" panose="020B0606030504020204" pitchFamily="34" charset="0"/>
                <a:ea typeface="Open Sans" panose="020B0606030504020204" pitchFamily="34" charset="0"/>
                <a:cs typeface="Open Sans" panose="020B0606030504020204" pitchFamily="34" charset="0"/>
              </a:rPr>
              <a:t>Geoptimaliseerde</a:t>
            </a:r>
            <a:r>
              <a:rPr lang="fr-FR" sz="2000" dirty="0">
                <a:solidFill>
                  <a:srgbClr val="9FAEE5"/>
                </a:solidFill>
                <a:latin typeface="Open Sans" panose="020B0606030504020204" pitchFamily="34" charset="0"/>
                <a:ea typeface="Open Sans" panose="020B0606030504020204" pitchFamily="34" charset="0"/>
                <a:cs typeface="Open Sans" panose="020B0606030504020204" pitchFamily="34" charset="0"/>
              </a:rPr>
              <a:t> </a:t>
            </a:r>
            <a:r>
              <a:rPr lang="fr-FR" sz="2000" dirty="0" err="1">
                <a:solidFill>
                  <a:srgbClr val="9FAEE5"/>
                </a:solidFill>
                <a:latin typeface="Open Sans" panose="020B0606030504020204" pitchFamily="34" charset="0"/>
                <a:ea typeface="Open Sans" panose="020B0606030504020204" pitchFamily="34" charset="0"/>
                <a:cs typeface="Open Sans" panose="020B0606030504020204" pitchFamily="34" charset="0"/>
              </a:rPr>
              <a:t>resultaten</a:t>
            </a:r>
            <a:endParaRPr lang="fr-FR" sz="2000" dirty="0">
              <a:solidFill>
                <a:srgbClr val="9FAEE5"/>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 name="Espace réservé du texte 2"/>
          <p:cNvSpPr txBox="1">
            <a:spLocks/>
          </p:cNvSpPr>
          <p:nvPr/>
        </p:nvSpPr>
        <p:spPr bwMode="auto">
          <a:xfrm>
            <a:off x="2661811" y="3134317"/>
            <a:ext cx="9375492"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714500" indent="-3429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marL="1371600" lvl="3" indent="0" fontAlgn="base">
              <a:spcBef>
                <a:spcPct val="20000"/>
              </a:spcBef>
              <a:spcAft>
                <a:spcPct val="0"/>
              </a:spcAft>
              <a:buClr>
                <a:srgbClr val="9FAEE5"/>
              </a:buClr>
              <a:defRPr/>
            </a:pPr>
            <a:r>
              <a:rPr lang="fr-FR" altLang="fr-FR" sz="2400" b="1" dirty="0">
                <a:solidFill>
                  <a:srgbClr val="000099"/>
                </a:solidFill>
                <a:latin typeface="Open Sans" panose="020B0606030504020204" pitchFamily="34" charset="0"/>
                <a:ea typeface="Open Sans" panose="020B0606030504020204" pitchFamily="34" charset="0"/>
                <a:cs typeface="Open Sans" panose="020B0606030504020204" pitchFamily="34" charset="0"/>
              </a:rPr>
              <a:t>Une mise en œuvre transfrontalière</a:t>
            </a:r>
          </a:p>
          <a:p>
            <a:pPr marL="1371600" lvl="3" indent="0" fontAlgn="base">
              <a:spcBef>
                <a:spcPct val="20000"/>
              </a:spcBef>
              <a:spcAft>
                <a:spcPct val="0"/>
              </a:spcAft>
              <a:buClr>
                <a:srgbClr val="9FAEE5"/>
              </a:buClr>
              <a:defRPr/>
            </a:pPr>
            <a:r>
              <a:rPr lang="fr-FR" altLang="fr-FR" sz="2400" b="1" dirty="0" err="1">
                <a:solidFill>
                  <a:srgbClr val="9FAEE5"/>
                </a:solidFill>
                <a:latin typeface="Open Sans" panose="020B0606030504020204" pitchFamily="34" charset="0"/>
                <a:ea typeface="Open Sans" panose="020B0606030504020204" pitchFamily="34" charset="0"/>
                <a:cs typeface="Open Sans" panose="020B0606030504020204" pitchFamily="34" charset="0"/>
              </a:rPr>
              <a:t>Een</a:t>
            </a:r>
            <a:r>
              <a:rPr lang="fr-FR" altLang="fr-FR" sz="2400" b="1" dirty="0">
                <a:solidFill>
                  <a:srgbClr val="9FAEE5"/>
                </a:solidFill>
                <a:latin typeface="Open Sans" panose="020B0606030504020204" pitchFamily="34" charset="0"/>
                <a:ea typeface="Open Sans" panose="020B0606030504020204" pitchFamily="34" charset="0"/>
                <a:cs typeface="Open Sans" panose="020B0606030504020204" pitchFamily="34" charset="0"/>
              </a:rPr>
              <a:t> </a:t>
            </a:r>
            <a:r>
              <a:rPr lang="fr-FR" altLang="fr-FR" sz="2400" b="1" dirty="0" err="1">
                <a:solidFill>
                  <a:srgbClr val="9FAEE5"/>
                </a:solidFill>
                <a:latin typeface="Open Sans" panose="020B0606030504020204" pitchFamily="34" charset="0"/>
                <a:ea typeface="Open Sans" panose="020B0606030504020204" pitchFamily="34" charset="0"/>
                <a:cs typeface="Open Sans" panose="020B0606030504020204" pitchFamily="34" charset="0"/>
              </a:rPr>
              <a:t>grensoverschrijdende</a:t>
            </a:r>
            <a:r>
              <a:rPr lang="fr-FR" altLang="fr-FR" sz="2400" b="1" dirty="0">
                <a:solidFill>
                  <a:srgbClr val="9FAEE5"/>
                </a:solidFill>
                <a:latin typeface="Open Sans" panose="020B0606030504020204" pitchFamily="34" charset="0"/>
                <a:ea typeface="Open Sans" panose="020B0606030504020204" pitchFamily="34" charset="0"/>
                <a:cs typeface="Open Sans" panose="020B0606030504020204" pitchFamily="34" charset="0"/>
              </a:rPr>
              <a:t> </a:t>
            </a:r>
            <a:r>
              <a:rPr lang="fr-FR" altLang="fr-FR" sz="2400" b="1" dirty="0" err="1">
                <a:solidFill>
                  <a:srgbClr val="9FAEE5"/>
                </a:solidFill>
                <a:latin typeface="Open Sans" panose="020B0606030504020204" pitchFamily="34" charset="0"/>
                <a:ea typeface="Open Sans" panose="020B0606030504020204" pitchFamily="34" charset="0"/>
                <a:cs typeface="Open Sans" panose="020B0606030504020204" pitchFamily="34" charset="0"/>
              </a:rPr>
              <a:t>uitvoering</a:t>
            </a:r>
            <a:endParaRPr lang="fr-FR" altLang="fr-FR" sz="2400" b="1" dirty="0">
              <a:solidFill>
                <a:srgbClr val="9FAEE5"/>
              </a:solidFill>
              <a:latin typeface="Open Sans" panose="020B0606030504020204" pitchFamily="34" charset="0"/>
              <a:ea typeface="Open Sans" panose="020B0606030504020204" pitchFamily="34" charset="0"/>
              <a:cs typeface="Open Sans" panose="020B0606030504020204" pitchFamily="34" charset="0"/>
            </a:endParaRPr>
          </a:p>
          <a:p>
            <a:pPr marL="2060575" lvl="3" indent="0" fontAlgn="base">
              <a:spcBef>
                <a:spcPct val="20000"/>
              </a:spcBef>
              <a:spcAft>
                <a:spcPct val="0"/>
              </a:spcAft>
              <a:buClr>
                <a:srgbClr val="9FAEE5"/>
              </a:buClr>
              <a:defRPr/>
            </a:pPr>
            <a:r>
              <a:rPr lang="fr-FR" sz="2000" dirty="0">
                <a:solidFill>
                  <a:srgbClr val="000099"/>
                </a:solidFill>
                <a:latin typeface="Open Sans" panose="020B0606030504020204" pitchFamily="34" charset="0"/>
                <a:ea typeface="Open Sans" panose="020B0606030504020204" pitchFamily="34" charset="0"/>
                <a:cs typeface="Open Sans" panose="020B0606030504020204" pitchFamily="34" charset="0"/>
              </a:rPr>
              <a:t>Complémentarité des opérateurs</a:t>
            </a:r>
          </a:p>
          <a:p>
            <a:pPr marL="2060575" lvl="3" indent="0" fontAlgn="base">
              <a:spcBef>
                <a:spcPct val="20000"/>
              </a:spcBef>
              <a:spcAft>
                <a:spcPct val="0"/>
              </a:spcAft>
              <a:buClr>
                <a:srgbClr val="9FAEE5"/>
              </a:buClr>
              <a:defRPr/>
            </a:pPr>
            <a:r>
              <a:rPr lang="fr-FR" altLang="fr-FR" sz="2000" dirty="0" err="1">
                <a:solidFill>
                  <a:srgbClr val="9FAEE5"/>
                </a:solidFill>
                <a:latin typeface="Open Sans" panose="020B0606030504020204" pitchFamily="34" charset="0"/>
                <a:ea typeface="Open Sans" panose="020B0606030504020204" pitchFamily="34" charset="0"/>
                <a:cs typeface="Open Sans" panose="020B0606030504020204" pitchFamily="34" charset="0"/>
              </a:rPr>
              <a:t>Complementariteit</a:t>
            </a:r>
            <a:r>
              <a:rPr lang="fr-FR" altLang="fr-FR" sz="2000" dirty="0">
                <a:solidFill>
                  <a:srgbClr val="9FAEE5"/>
                </a:solidFill>
                <a:latin typeface="Open Sans" panose="020B0606030504020204" pitchFamily="34" charset="0"/>
                <a:ea typeface="Open Sans" panose="020B0606030504020204" pitchFamily="34" charset="0"/>
                <a:cs typeface="Open Sans" panose="020B0606030504020204" pitchFamily="34" charset="0"/>
              </a:rPr>
              <a:t> van de </a:t>
            </a:r>
            <a:r>
              <a:rPr lang="fr-FR" altLang="fr-FR" sz="2000" dirty="0" err="1">
                <a:solidFill>
                  <a:srgbClr val="9FAEE5"/>
                </a:solidFill>
                <a:latin typeface="Open Sans" panose="020B0606030504020204" pitchFamily="34" charset="0"/>
                <a:ea typeface="Open Sans" panose="020B0606030504020204" pitchFamily="34" charset="0"/>
                <a:cs typeface="Open Sans" panose="020B0606030504020204" pitchFamily="34" charset="0"/>
              </a:rPr>
              <a:t>projectpartners</a:t>
            </a:r>
            <a:endParaRPr lang="fr-FR" altLang="fr-FR" sz="2000" dirty="0">
              <a:solidFill>
                <a:srgbClr val="9FAEE5"/>
              </a:solidFill>
              <a:latin typeface="Open Sans" panose="020B0606030504020204" pitchFamily="34" charset="0"/>
              <a:ea typeface="Open Sans" panose="020B0606030504020204" pitchFamily="34" charset="0"/>
              <a:cs typeface="Open Sans" panose="020B0606030504020204" pitchFamily="34" charset="0"/>
            </a:endParaRPr>
          </a:p>
          <a:p>
            <a:pPr marL="1828800" lvl="3" indent="-457200" fontAlgn="base">
              <a:spcBef>
                <a:spcPct val="20000"/>
              </a:spcBef>
              <a:spcAft>
                <a:spcPct val="0"/>
              </a:spcAft>
              <a:buClr>
                <a:srgbClr val="9FAEE5"/>
              </a:buClr>
              <a:buFont typeface="Arial" panose="020B0604020202020204" pitchFamily="34" charset="0"/>
              <a:buChar char="•"/>
              <a:tabLst>
                <a:tab pos="1701800" algn="l"/>
              </a:tabLst>
              <a:defRPr/>
            </a:pPr>
            <a:endParaRPr lang="fr-BE" sz="2400" b="1" i="1" dirty="0">
              <a:solidFill>
                <a:srgbClr val="9FAEE5"/>
              </a:solidFill>
              <a:latin typeface="Open Sans" panose="020B0606030504020204" pitchFamily="34" charset="0"/>
              <a:ea typeface="Open Sans" panose="020B0606030504020204" pitchFamily="34" charset="0"/>
              <a:cs typeface="Open Sans" panose="020B0606030504020204" pitchFamily="34" charset="0"/>
            </a:endParaRPr>
          </a:p>
          <a:p>
            <a:pPr marL="1828800" lvl="3" indent="-457200" fontAlgn="base">
              <a:spcBef>
                <a:spcPct val="20000"/>
              </a:spcBef>
              <a:spcAft>
                <a:spcPct val="0"/>
              </a:spcAft>
              <a:buClr>
                <a:srgbClr val="9FAEE5"/>
              </a:buClr>
              <a:buFont typeface="Arial" panose="020B0604020202020204" pitchFamily="34" charset="0"/>
              <a:buChar char="•"/>
              <a:defRPr/>
            </a:pPr>
            <a:endParaRPr lang="fr-FR" altLang="fr-FR" sz="2400" dirty="0">
              <a:solidFill>
                <a:srgbClr val="000099"/>
              </a:solidFill>
              <a:latin typeface="Open Sans" panose="020B0606030504020204" pitchFamily="34" charset="0"/>
              <a:ea typeface="Open Sans" panose="020B0606030504020204" pitchFamily="34" charset="0"/>
              <a:cs typeface="Open Sans" panose="020B0606030504020204" pitchFamily="34" charset="0"/>
            </a:endParaRPr>
          </a:p>
          <a:p>
            <a:pPr marL="1828800" lvl="3" indent="-457200" fontAlgn="base">
              <a:spcBef>
                <a:spcPct val="20000"/>
              </a:spcBef>
              <a:spcAft>
                <a:spcPct val="0"/>
              </a:spcAft>
              <a:buClr>
                <a:srgbClr val="9FAEE5"/>
              </a:buClr>
              <a:buFont typeface="Arial" panose="020B0604020202020204" pitchFamily="34" charset="0"/>
              <a:buChar char="•"/>
              <a:defRPr/>
            </a:pPr>
            <a:endParaRPr lang="fr-BE" sz="2400" b="1" i="1" dirty="0">
              <a:solidFill>
                <a:srgbClr val="9FAEE5"/>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 name="Espace réservé du texte 2"/>
          <p:cNvSpPr txBox="1">
            <a:spLocks/>
          </p:cNvSpPr>
          <p:nvPr/>
        </p:nvSpPr>
        <p:spPr bwMode="auto">
          <a:xfrm>
            <a:off x="2507115" y="4906443"/>
            <a:ext cx="9375492" cy="2061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714500" indent="-3429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marL="1371600" lvl="3" indent="0" fontAlgn="base">
              <a:spcBef>
                <a:spcPct val="20000"/>
              </a:spcBef>
              <a:spcAft>
                <a:spcPct val="0"/>
              </a:spcAft>
              <a:buClr>
                <a:srgbClr val="9FAEE5"/>
              </a:buClr>
              <a:defRPr/>
            </a:pPr>
            <a:r>
              <a:rPr lang="fr-FR" altLang="fr-FR" sz="2400" b="1" dirty="0">
                <a:solidFill>
                  <a:srgbClr val="000099"/>
                </a:solidFill>
                <a:latin typeface="Open Sans" panose="020B0606030504020204" pitchFamily="34" charset="0"/>
                <a:ea typeface="Open Sans" panose="020B0606030504020204" pitchFamily="34" charset="0"/>
                <a:cs typeface="Open Sans" panose="020B0606030504020204" pitchFamily="34" charset="0"/>
              </a:rPr>
              <a:t>Un impact transfrontalier</a:t>
            </a:r>
          </a:p>
          <a:p>
            <a:pPr marL="1371600" lvl="3" indent="0" fontAlgn="base">
              <a:spcBef>
                <a:spcPct val="20000"/>
              </a:spcBef>
              <a:spcAft>
                <a:spcPct val="0"/>
              </a:spcAft>
              <a:buClr>
                <a:srgbClr val="9FAEE5"/>
              </a:buClr>
              <a:defRPr/>
            </a:pPr>
            <a:r>
              <a:rPr lang="fr-FR" altLang="fr-FR" sz="2400" b="1" dirty="0" err="1">
                <a:solidFill>
                  <a:srgbClr val="9FAEE5"/>
                </a:solidFill>
                <a:latin typeface="Open Sans" panose="020B0606030504020204" pitchFamily="34" charset="0"/>
                <a:ea typeface="Open Sans" panose="020B0606030504020204" pitchFamily="34" charset="0"/>
                <a:cs typeface="Open Sans" panose="020B0606030504020204" pitchFamily="34" charset="0"/>
              </a:rPr>
              <a:t>Een</a:t>
            </a:r>
            <a:r>
              <a:rPr lang="fr-FR" altLang="fr-FR" sz="2400" b="1" dirty="0">
                <a:solidFill>
                  <a:srgbClr val="9FAEE5"/>
                </a:solidFill>
                <a:latin typeface="Open Sans" panose="020B0606030504020204" pitchFamily="34" charset="0"/>
                <a:ea typeface="Open Sans" panose="020B0606030504020204" pitchFamily="34" charset="0"/>
                <a:cs typeface="Open Sans" panose="020B0606030504020204" pitchFamily="34" charset="0"/>
              </a:rPr>
              <a:t> </a:t>
            </a:r>
            <a:r>
              <a:rPr lang="fr-FR" altLang="fr-FR" sz="2400" b="1" dirty="0" err="1">
                <a:solidFill>
                  <a:srgbClr val="9FAEE5"/>
                </a:solidFill>
                <a:latin typeface="Open Sans" panose="020B0606030504020204" pitchFamily="34" charset="0"/>
                <a:ea typeface="Open Sans" panose="020B0606030504020204" pitchFamily="34" charset="0"/>
                <a:cs typeface="Open Sans" panose="020B0606030504020204" pitchFamily="34" charset="0"/>
              </a:rPr>
              <a:t>grensoverschrijdende</a:t>
            </a:r>
            <a:r>
              <a:rPr lang="fr-FR" altLang="fr-FR" sz="2400" b="1" dirty="0">
                <a:solidFill>
                  <a:srgbClr val="9FAEE5"/>
                </a:solidFill>
                <a:latin typeface="Open Sans" panose="020B0606030504020204" pitchFamily="34" charset="0"/>
                <a:ea typeface="Open Sans" panose="020B0606030504020204" pitchFamily="34" charset="0"/>
                <a:cs typeface="Open Sans" panose="020B0606030504020204" pitchFamily="34" charset="0"/>
              </a:rPr>
              <a:t> impact</a:t>
            </a:r>
          </a:p>
          <a:p>
            <a:pPr marL="2244725" lvl="3" indent="0" fontAlgn="base">
              <a:spcBef>
                <a:spcPct val="20000"/>
              </a:spcBef>
              <a:spcAft>
                <a:spcPct val="0"/>
              </a:spcAft>
              <a:buClr>
                <a:srgbClr val="9FAEE5"/>
              </a:buClr>
              <a:defRPr/>
            </a:pPr>
            <a:r>
              <a:rPr lang="fr-FR" sz="2000" dirty="0">
                <a:solidFill>
                  <a:srgbClr val="000099"/>
                </a:solidFill>
                <a:latin typeface="Open Sans" panose="020B0606030504020204" pitchFamily="34" charset="0"/>
                <a:ea typeface="Open Sans" panose="020B0606030504020204" pitchFamily="34" charset="0"/>
                <a:cs typeface="Open Sans" panose="020B0606030504020204" pitchFamily="34" charset="0"/>
              </a:rPr>
              <a:t>Bénéfice pour les populations et/ou le territoire</a:t>
            </a:r>
            <a:endParaRPr lang="fr-BE" altLang="fr-FR" sz="2000" dirty="0">
              <a:solidFill>
                <a:srgbClr val="000099"/>
              </a:solidFill>
              <a:latin typeface="Open Sans" panose="020B0606030504020204" pitchFamily="34" charset="0"/>
              <a:ea typeface="Open Sans" panose="020B0606030504020204" pitchFamily="34" charset="0"/>
              <a:cs typeface="Open Sans" panose="020B0606030504020204" pitchFamily="34" charset="0"/>
            </a:endParaRPr>
          </a:p>
          <a:p>
            <a:pPr marL="2244725" lvl="3" indent="0" fontAlgn="base">
              <a:spcBef>
                <a:spcPct val="20000"/>
              </a:spcBef>
              <a:spcAft>
                <a:spcPct val="0"/>
              </a:spcAft>
              <a:buClr>
                <a:srgbClr val="9FAEE5"/>
              </a:buClr>
              <a:defRPr/>
            </a:pPr>
            <a:r>
              <a:rPr lang="fr-FR" sz="2000" dirty="0" err="1">
                <a:solidFill>
                  <a:srgbClr val="9FAEE5"/>
                </a:solidFill>
                <a:latin typeface="Open Sans" panose="020B0606030504020204" pitchFamily="34" charset="0"/>
                <a:ea typeface="Open Sans" panose="020B0606030504020204" pitchFamily="34" charset="0"/>
                <a:cs typeface="Open Sans" panose="020B0606030504020204" pitchFamily="34" charset="0"/>
              </a:rPr>
              <a:t>Ten</a:t>
            </a:r>
            <a:r>
              <a:rPr lang="fr-FR" sz="2000" dirty="0">
                <a:solidFill>
                  <a:srgbClr val="9FAEE5"/>
                </a:solidFill>
                <a:latin typeface="Open Sans" panose="020B0606030504020204" pitchFamily="34" charset="0"/>
                <a:ea typeface="Open Sans" panose="020B0606030504020204" pitchFamily="34" charset="0"/>
                <a:cs typeface="Open Sans" panose="020B0606030504020204" pitchFamily="34" charset="0"/>
              </a:rPr>
              <a:t> </a:t>
            </a:r>
            <a:r>
              <a:rPr lang="fr-FR" sz="2000" dirty="0" err="1">
                <a:solidFill>
                  <a:srgbClr val="9FAEE5"/>
                </a:solidFill>
                <a:latin typeface="Open Sans" panose="020B0606030504020204" pitchFamily="34" charset="0"/>
                <a:ea typeface="Open Sans" panose="020B0606030504020204" pitchFamily="34" charset="0"/>
                <a:cs typeface="Open Sans" panose="020B0606030504020204" pitchFamily="34" charset="0"/>
              </a:rPr>
              <a:t>voordele</a:t>
            </a:r>
            <a:r>
              <a:rPr lang="fr-FR" sz="2000" dirty="0">
                <a:solidFill>
                  <a:srgbClr val="9FAEE5"/>
                </a:solidFill>
                <a:latin typeface="Open Sans" panose="020B0606030504020204" pitchFamily="34" charset="0"/>
                <a:ea typeface="Open Sans" panose="020B0606030504020204" pitchFamily="34" charset="0"/>
                <a:cs typeface="Open Sans" panose="020B0606030504020204" pitchFamily="34" charset="0"/>
              </a:rPr>
              <a:t> van de </a:t>
            </a:r>
            <a:r>
              <a:rPr lang="fr-FR" sz="2000" dirty="0" err="1">
                <a:solidFill>
                  <a:srgbClr val="9FAEE5"/>
                </a:solidFill>
                <a:latin typeface="Open Sans" panose="020B0606030504020204" pitchFamily="34" charset="0"/>
                <a:ea typeface="Open Sans" panose="020B0606030504020204" pitchFamily="34" charset="0"/>
                <a:cs typeface="Open Sans" panose="020B0606030504020204" pitchFamily="34" charset="0"/>
              </a:rPr>
              <a:t>bevolking</a:t>
            </a:r>
            <a:r>
              <a:rPr lang="fr-FR" sz="2000" dirty="0">
                <a:solidFill>
                  <a:srgbClr val="9FAEE5"/>
                </a:solidFill>
                <a:latin typeface="Open Sans" panose="020B0606030504020204" pitchFamily="34" charset="0"/>
                <a:ea typeface="Open Sans" panose="020B0606030504020204" pitchFamily="34" charset="0"/>
                <a:cs typeface="Open Sans" panose="020B0606030504020204" pitchFamily="34" charset="0"/>
              </a:rPr>
              <a:t> en/of de </a:t>
            </a:r>
            <a:r>
              <a:rPr lang="fr-FR" sz="2000" dirty="0" err="1">
                <a:solidFill>
                  <a:srgbClr val="9FAEE5"/>
                </a:solidFill>
                <a:latin typeface="Open Sans" panose="020B0606030504020204" pitchFamily="34" charset="0"/>
                <a:ea typeface="Open Sans" panose="020B0606030504020204" pitchFamily="34" charset="0"/>
                <a:cs typeface="Open Sans" panose="020B0606030504020204" pitchFamily="34" charset="0"/>
              </a:rPr>
              <a:t>regio</a:t>
            </a:r>
            <a:endParaRPr lang="fr-FR" sz="2000" dirty="0">
              <a:solidFill>
                <a:srgbClr val="9FAEE5"/>
              </a:solidFill>
              <a:latin typeface="Open Sans" panose="020B0606030504020204" pitchFamily="34" charset="0"/>
              <a:ea typeface="Open Sans" panose="020B0606030504020204" pitchFamily="34" charset="0"/>
              <a:cs typeface="Open Sans" panose="020B0606030504020204" pitchFamily="34" charset="0"/>
            </a:endParaRPr>
          </a:p>
        </p:txBody>
      </p:sp>
      <p:sp>
        <p:nvSpPr>
          <p:cNvPr id="8" name="Titre 4"/>
          <p:cNvSpPr txBox="1">
            <a:spLocks/>
          </p:cNvSpPr>
          <p:nvPr/>
        </p:nvSpPr>
        <p:spPr bwMode="auto">
          <a:xfrm>
            <a:off x="2055562" y="131400"/>
            <a:ext cx="8015538" cy="1090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685800">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514350" indent="-171450" defTabSz="68580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857250" indent="-171450" defTabSz="6858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200150" indent="-17145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1543050" indent="-17145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0002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4574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29146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3718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spcBef>
                <a:spcPct val="0"/>
              </a:spcBef>
              <a:buNone/>
              <a:defRPr/>
            </a:pPr>
            <a:r>
              <a:rPr lang="fr-FR" sz="2000" b="1" dirty="0">
                <a:solidFill>
                  <a:srgbClr val="000099"/>
                </a:solidFill>
                <a:latin typeface="Montserrat" pitchFamily="50" charset="0"/>
                <a:cs typeface="Calibri" pitchFamily="34" charset="0"/>
              </a:rPr>
              <a:t>POUR UN BON PROJET TRANSFRONTALIER</a:t>
            </a:r>
          </a:p>
          <a:p>
            <a:pPr>
              <a:spcBef>
                <a:spcPct val="0"/>
              </a:spcBef>
              <a:buNone/>
              <a:defRPr/>
            </a:pPr>
            <a:r>
              <a:rPr lang="fr-FR" sz="2000" b="1" dirty="0">
                <a:solidFill>
                  <a:srgbClr val="9FAEE5"/>
                </a:solidFill>
                <a:latin typeface="Montserrat" pitchFamily="50" charset="0"/>
                <a:cs typeface="Calibri" pitchFamily="34" charset="0"/>
              </a:rPr>
              <a:t>VOOR EEN GESLAAGD GRENSOVERSCHRIJDEND PROJECT</a:t>
            </a:r>
          </a:p>
        </p:txBody>
      </p:sp>
      <p:pic>
        <p:nvPicPr>
          <p:cNvPr id="10" name="Image 9"/>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949058" y="1591956"/>
            <a:ext cx="1166188" cy="1166188"/>
          </a:xfrm>
          <a:prstGeom prst="rect">
            <a:avLst/>
          </a:prstGeom>
        </p:spPr>
      </p:pic>
      <p:sp>
        <p:nvSpPr>
          <p:cNvPr id="11" name="Flèche : chevron 10"/>
          <p:cNvSpPr/>
          <p:nvPr/>
        </p:nvSpPr>
        <p:spPr>
          <a:xfrm>
            <a:off x="4345144" y="2355837"/>
            <a:ext cx="257487" cy="346419"/>
          </a:xfrm>
          <a:prstGeom prst="chevron">
            <a:avLst/>
          </a:prstGeom>
          <a:solidFill>
            <a:srgbClr val="0000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solidFill>
                <a:schemeClr val="tx1"/>
              </a:solidFill>
            </a:endParaRPr>
          </a:p>
        </p:txBody>
      </p:sp>
      <p:pic>
        <p:nvPicPr>
          <p:cNvPr id="13" name="Image 12"/>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2106362" y="3422320"/>
            <a:ext cx="927185" cy="927185"/>
          </a:xfrm>
          <a:prstGeom prst="rect">
            <a:avLst/>
          </a:prstGeom>
        </p:spPr>
      </p:pic>
      <p:sp>
        <p:nvSpPr>
          <p:cNvPr id="14" name="Flèche : chevron 13"/>
          <p:cNvSpPr/>
          <p:nvPr/>
        </p:nvSpPr>
        <p:spPr>
          <a:xfrm>
            <a:off x="4345144" y="4159309"/>
            <a:ext cx="257487" cy="346419"/>
          </a:xfrm>
          <a:prstGeom prst="chevron">
            <a:avLst/>
          </a:prstGeom>
          <a:solidFill>
            <a:srgbClr val="0000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solidFill>
                <a:schemeClr val="tx1"/>
              </a:solidFill>
            </a:endParaRPr>
          </a:p>
        </p:txBody>
      </p:sp>
      <p:sp>
        <p:nvSpPr>
          <p:cNvPr id="15" name="Flèche : chevron 14"/>
          <p:cNvSpPr/>
          <p:nvPr/>
        </p:nvSpPr>
        <p:spPr>
          <a:xfrm>
            <a:off x="4345144" y="5936949"/>
            <a:ext cx="257487" cy="346419"/>
          </a:xfrm>
          <a:prstGeom prst="chevron">
            <a:avLst/>
          </a:prstGeom>
          <a:solidFill>
            <a:srgbClr val="0000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solidFill>
                <a:schemeClr val="tx1"/>
              </a:solidFill>
            </a:endParaRPr>
          </a:p>
        </p:txBody>
      </p:sp>
      <p:pic>
        <p:nvPicPr>
          <p:cNvPr id="17" name="Image 16"/>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2106362" y="5267420"/>
            <a:ext cx="972504" cy="972504"/>
          </a:xfrm>
          <a:prstGeom prst="rect">
            <a:avLst/>
          </a:prstGeom>
        </p:spPr>
      </p:pic>
    </p:spTree>
    <p:extLst>
      <p:ext uri="{BB962C8B-B14F-4D97-AF65-F5344CB8AC3E}">
        <p14:creationId xmlns:p14="http://schemas.microsoft.com/office/powerpoint/2010/main" val="1681637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500"/>
                                        <p:tgtEl>
                                          <p:spTgt spid="5"/>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500"/>
                                        <p:tgtEl>
                                          <p:spTgt spid="14"/>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fade">
                                      <p:cBhvr>
                                        <p:cTn id="29" dur="500"/>
                                        <p:tgtEl>
                                          <p:spTgt spid="17"/>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500"/>
                                        <p:tgtEl>
                                          <p:spTgt spid="6"/>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11" grpId="0" animBg="1"/>
      <p:bldP spid="14" grpId="0" animBg="1"/>
      <p:bldP spid="1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titre 1"/>
          <p:cNvSpPr txBox="1">
            <a:spLocks/>
          </p:cNvSpPr>
          <p:nvPr/>
        </p:nvSpPr>
        <p:spPr bwMode="auto">
          <a:xfrm>
            <a:off x="1811512" y="2125663"/>
            <a:ext cx="10065763"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358775" eaLnBrk="0" hangingPunct="0">
              <a:lnSpc>
                <a:spcPct val="90000"/>
              </a:lnSpc>
              <a:spcBef>
                <a:spcPts val="1000"/>
              </a:spcBef>
              <a:buClr>
                <a:srgbClr val="9FAEE5"/>
              </a:buClr>
              <a:buFont typeface="Arial" panose="020B0604020202020204" pitchFamily="34" charset="0"/>
              <a:buChar char="•"/>
              <a:tabLst>
                <a:tab pos="358775" algn="l"/>
              </a:tabLst>
              <a:defRPr sz="2000">
                <a:solidFill>
                  <a:schemeClr val="tx1"/>
                </a:solidFill>
                <a:latin typeface="Montserrat" panose="02000505000000020004" pitchFamily="2" charset="0"/>
              </a:defRPr>
            </a:lvl1pPr>
            <a:lvl2pPr marL="742950" indent="-285750" eaLnBrk="0" hangingPunct="0">
              <a:lnSpc>
                <a:spcPct val="90000"/>
              </a:lnSpc>
              <a:spcBef>
                <a:spcPts val="500"/>
              </a:spcBef>
              <a:buChar char="-"/>
              <a:tabLst>
                <a:tab pos="358775" algn="l"/>
              </a:tabLst>
              <a:defRPr sz="2000">
                <a:solidFill>
                  <a:schemeClr val="tx1"/>
                </a:solidFill>
                <a:latin typeface="Montserrat" panose="02000505000000020004" pitchFamily="2" charset="0"/>
              </a:defRPr>
            </a:lvl2pPr>
            <a:lvl3pPr marL="1143000" indent="-228600" eaLnBrk="0" hangingPunct="0">
              <a:lnSpc>
                <a:spcPct val="90000"/>
              </a:lnSpc>
              <a:spcBef>
                <a:spcPts val="500"/>
              </a:spcBef>
              <a:buFont typeface="Arial" panose="020B0604020202020204" pitchFamily="34" charset="0"/>
              <a:buChar char="•"/>
              <a:tabLst>
                <a:tab pos="358775" algn="l"/>
              </a:tabLst>
              <a:defRPr sz="2000">
                <a:solidFill>
                  <a:schemeClr val="tx1"/>
                </a:solidFill>
                <a:latin typeface="Montserrat" panose="02000505000000020004" pitchFamily="2" charset="0"/>
              </a:defRPr>
            </a:lvl3pPr>
            <a:lvl4pPr marL="1600200" indent="-228600" eaLnBrk="0" hangingPunct="0">
              <a:lnSpc>
                <a:spcPct val="90000"/>
              </a:lnSpc>
              <a:spcBef>
                <a:spcPts val="500"/>
              </a:spcBef>
              <a:buChar char="-"/>
              <a:tabLst>
                <a:tab pos="358775" algn="l"/>
              </a:tabLst>
              <a:defRPr sz="2000">
                <a:solidFill>
                  <a:schemeClr val="tx1"/>
                </a:solidFill>
                <a:latin typeface="Montserrat" panose="02000505000000020004" pitchFamily="2" charset="0"/>
              </a:defRPr>
            </a:lvl4pPr>
            <a:lvl5pPr marL="2057400" indent="-228600" eaLnBrk="0" hangingPunct="0">
              <a:lnSpc>
                <a:spcPct val="90000"/>
              </a:lnSpc>
              <a:spcBef>
                <a:spcPts val="500"/>
              </a:spcBef>
              <a:buFont typeface="Arial" panose="020B0604020202020204" pitchFamily="34" charset="0"/>
              <a:buChar char="•"/>
              <a:tabLst>
                <a:tab pos="358775" algn="l"/>
              </a:tabLst>
              <a:defRPr sz="2000">
                <a:solidFill>
                  <a:schemeClr val="tx1"/>
                </a:solidFill>
                <a:latin typeface="Montserrat" panose="02000505000000020004"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358775" algn="l"/>
              </a:tabLst>
              <a:defRPr sz="2000">
                <a:solidFill>
                  <a:schemeClr val="tx1"/>
                </a:solidFill>
                <a:latin typeface="Montserrat" panose="02000505000000020004"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358775" algn="l"/>
              </a:tabLst>
              <a:defRPr sz="2000">
                <a:solidFill>
                  <a:schemeClr val="tx1"/>
                </a:solidFill>
                <a:latin typeface="Montserrat" panose="02000505000000020004"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358775" algn="l"/>
              </a:tabLst>
              <a:defRPr sz="2000">
                <a:solidFill>
                  <a:schemeClr val="tx1"/>
                </a:solidFill>
                <a:latin typeface="Montserrat" panose="02000505000000020004"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358775" algn="l"/>
              </a:tabLst>
              <a:defRPr sz="2000">
                <a:solidFill>
                  <a:schemeClr val="tx1"/>
                </a:solidFill>
                <a:latin typeface="Montserrat" panose="02000505000000020004" pitchFamily="2" charset="0"/>
              </a:defRPr>
            </a:lvl9pPr>
          </a:lstStyle>
          <a:p>
            <a:pPr eaLnBrk="1" fontAlgn="base" hangingPunct="1">
              <a:lnSpc>
                <a:spcPct val="100000"/>
              </a:lnSpc>
              <a:spcBef>
                <a:spcPct val="0"/>
              </a:spcBef>
              <a:spcAft>
                <a:spcPct val="0"/>
              </a:spcAft>
              <a:buClrTx/>
              <a:buNone/>
              <a:defRPr/>
            </a:pPr>
            <a:r>
              <a:rPr lang="fr-BE" altLang="fr-FR" sz="2300" dirty="0">
                <a:solidFill>
                  <a:srgbClr val="000099"/>
                </a:solidFill>
                <a:latin typeface="Open Sans" panose="020B0606030504020204" pitchFamily="34" charset="0"/>
                <a:cs typeface="Open Sans" panose="020B0606030504020204" pitchFamily="34" charset="0"/>
              </a:rPr>
              <a:t>La Wallonie, représentée par Wallonie-Bruxelles International</a:t>
            </a:r>
          </a:p>
          <a:p>
            <a:pPr eaLnBrk="1" fontAlgn="base" hangingPunct="1">
              <a:lnSpc>
                <a:spcPct val="100000"/>
              </a:lnSpc>
              <a:spcBef>
                <a:spcPct val="0"/>
              </a:spcBef>
              <a:spcAft>
                <a:spcPct val="0"/>
              </a:spcAft>
              <a:buClrTx/>
              <a:buNone/>
              <a:defRPr/>
            </a:pPr>
            <a:r>
              <a:rPr lang="fr-BE" altLang="fr-FR" sz="2300" dirty="0" err="1">
                <a:solidFill>
                  <a:srgbClr val="9FAEE5"/>
                </a:solidFill>
                <a:latin typeface="Open Sans" panose="020B0606030504020204" pitchFamily="34" charset="0"/>
                <a:cs typeface="Open Sans" panose="020B0606030504020204" pitchFamily="34" charset="0"/>
              </a:rPr>
              <a:t>Wallonië</a:t>
            </a:r>
            <a:r>
              <a:rPr lang="fr-BE" altLang="fr-FR" sz="2300" dirty="0">
                <a:solidFill>
                  <a:srgbClr val="9FAEE5"/>
                </a:solidFill>
                <a:latin typeface="Open Sans" panose="020B0606030504020204" pitchFamily="34" charset="0"/>
                <a:cs typeface="Open Sans" panose="020B0606030504020204" pitchFamily="34" charset="0"/>
              </a:rPr>
              <a:t>, </a:t>
            </a:r>
            <a:r>
              <a:rPr lang="fr-BE" altLang="fr-FR" sz="2300" dirty="0" err="1">
                <a:solidFill>
                  <a:srgbClr val="9FAEE5"/>
                </a:solidFill>
                <a:latin typeface="Open Sans" panose="020B0606030504020204" pitchFamily="34" charset="0"/>
                <a:cs typeface="Open Sans" panose="020B0606030504020204" pitchFamily="34" charset="0"/>
              </a:rPr>
              <a:t>vertegenwoordigd</a:t>
            </a:r>
            <a:r>
              <a:rPr lang="fr-BE" altLang="fr-FR" sz="2300" dirty="0">
                <a:solidFill>
                  <a:srgbClr val="9FAEE5"/>
                </a:solidFill>
                <a:latin typeface="Open Sans" panose="020B0606030504020204" pitchFamily="34" charset="0"/>
                <a:cs typeface="Open Sans" panose="020B0606030504020204" pitchFamily="34" charset="0"/>
              </a:rPr>
              <a:t> </a:t>
            </a:r>
            <a:r>
              <a:rPr lang="fr-BE" altLang="fr-FR" sz="2300" dirty="0" err="1">
                <a:solidFill>
                  <a:srgbClr val="9FAEE5"/>
                </a:solidFill>
                <a:latin typeface="Open Sans" panose="020B0606030504020204" pitchFamily="34" charset="0"/>
                <a:cs typeface="Open Sans" panose="020B0606030504020204" pitchFamily="34" charset="0"/>
              </a:rPr>
              <a:t>door</a:t>
            </a:r>
            <a:r>
              <a:rPr lang="fr-BE" altLang="fr-FR" sz="2300" dirty="0">
                <a:solidFill>
                  <a:srgbClr val="9FAEE5"/>
                </a:solidFill>
                <a:latin typeface="Open Sans" panose="020B0606030504020204" pitchFamily="34" charset="0"/>
                <a:cs typeface="Open Sans" panose="020B0606030504020204" pitchFamily="34" charset="0"/>
              </a:rPr>
              <a:t> Wallonie-Bruxelles International</a:t>
            </a:r>
          </a:p>
        </p:txBody>
      </p:sp>
      <p:sp>
        <p:nvSpPr>
          <p:cNvPr id="6" name="Espace réservé du texte 2"/>
          <p:cNvSpPr txBox="1">
            <a:spLocks/>
          </p:cNvSpPr>
          <p:nvPr/>
        </p:nvSpPr>
        <p:spPr bwMode="auto">
          <a:xfrm>
            <a:off x="1805651" y="4383088"/>
            <a:ext cx="9954226" cy="235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257300" indent="-3429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a:defRPr>
                <a:solidFill>
                  <a:schemeClr val="tx1"/>
                </a:solidFill>
                <a:latin typeface="Calibri" pitchFamily="34" charset="0"/>
                <a:cs typeface="Arial" charset="0"/>
              </a:defRPr>
            </a:lvl5pPr>
            <a:lvl6pPr eaLnBrk="0" fontAlgn="base" hangingPunct="0">
              <a:spcBef>
                <a:spcPct val="0"/>
              </a:spcBef>
              <a:spcAft>
                <a:spcPct val="0"/>
              </a:spcAft>
              <a:defRPr>
                <a:solidFill>
                  <a:schemeClr val="tx1"/>
                </a:solidFill>
                <a:latin typeface="Calibri" pitchFamily="34" charset="0"/>
                <a:cs typeface="Arial" charset="0"/>
              </a:defRPr>
            </a:lvl6pPr>
            <a:lvl7pPr eaLnBrk="0" fontAlgn="base" hangingPunct="0">
              <a:spcBef>
                <a:spcPct val="0"/>
              </a:spcBef>
              <a:spcAft>
                <a:spcPct val="0"/>
              </a:spcAft>
              <a:defRPr>
                <a:solidFill>
                  <a:schemeClr val="tx1"/>
                </a:solidFill>
                <a:latin typeface="Calibri" pitchFamily="34" charset="0"/>
                <a:cs typeface="Arial" charset="0"/>
              </a:defRPr>
            </a:lvl7pPr>
            <a:lvl8pPr eaLnBrk="0" fontAlgn="base" hangingPunct="0">
              <a:spcBef>
                <a:spcPct val="0"/>
              </a:spcBef>
              <a:spcAft>
                <a:spcPct val="0"/>
              </a:spcAft>
              <a:defRPr>
                <a:solidFill>
                  <a:schemeClr val="tx1"/>
                </a:solidFill>
                <a:latin typeface="Calibri" pitchFamily="34" charset="0"/>
                <a:cs typeface="Arial" charset="0"/>
              </a:defRPr>
            </a:lvl8pPr>
            <a:lvl9pPr eaLnBrk="0" fontAlgn="base" hangingPunct="0">
              <a:spcBef>
                <a:spcPct val="0"/>
              </a:spcBef>
              <a:spcAft>
                <a:spcPct val="0"/>
              </a:spcAft>
              <a:defRPr>
                <a:solidFill>
                  <a:schemeClr val="tx1"/>
                </a:solidFill>
                <a:latin typeface="Calibri" pitchFamily="34" charset="0"/>
                <a:cs typeface="Arial" charset="0"/>
              </a:defRPr>
            </a:lvl9pPr>
          </a:lstStyle>
          <a:p>
            <a:pPr marL="358775">
              <a:buClr>
                <a:srgbClr val="9FAEE5"/>
              </a:buClr>
              <a:defRPr/>
            </a:pPr>
            <a:r>
              <a:rPr lang="fr-FR" altLang="fr-FR" sz="2300" dirty="0">
                <a:solidFill>
                  <a:srgbClr val="000099"/>
                </a:solidFill>
                <a:latin typeface="Open Sans" panose="020B0606030504020204" pitchFamily="34" charset="0"/>
                <a:ea typeface="Open Sans" panose="020B0606030504020204" pitchFamily="34" charset="0"/>
                <a:cs typeface="Open Sans" panose="020B0606030504020204" pitchFamily="34" charset="0"/>
              </a:rPr>
              <a:t>Assistée dans ses missions par :</a:t>
            </a:r>
          </a:p>
          <a:p>
            <a:pPr marL="358775">
              <a:buClr>
                <a:srgbClr val="9FAEE5"/>
              </a:buClr>
              <a:defRPr/>
            </a:pPr>
            <a:r>
              <a:rPr lang="nl-NL" sz="2300" dirty="0">
                <a:solidFill>
                  <a:srgbClr val="9FAEE5"/>
                </a:solidFill>
                <a:latin typeface="Open Sans" panose="020B0606030504020204" pitchFamily="34" charset="0"/>
                <a:ea typeface="Open Sans" panose="020B0606030504020204" pitchFamily="34" charset="0"/>
                <a:cs typeface="Open Sans" panose="020B0606030504020204" pitchFamily="34" charset="0"/>
              </a:rPr>
              <a:t>Bijgestaan in haar taken door:</a:t>
            </a:r>
            <a:endParaRPr lang="fr-BE" sz="2300" dirty="0">
              <a:solidFill>
                <a:srgbClr val="9FAEE5"/>
              </a:solidFill>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914400" rtl="0" eaLnBrk="1" fontAlgn="auto" latinLnBrk="0" hangingPunct="1">
              <a:lnSpc>
                <a:spcPct val="100000"/>
              </a:lnSpc>
              <a:spcBef>
                <a:spcPts val="0"/>
              </a:spcBef>
              <a:spcAft>
                <a:spcPts val="0"/>
              </a:spcAft>
              <a:buClr>
                <a:srgbClr val="9FAEE5"/>
              </a:buClr>
              <a:buSzTx/>
              <a:buFontTx/>
              <a:buNone/>
              <a:tabLst/>
              <a:defRPr/>
            </a:pPr>
            <a:endParaRPr kumimoji="0" lang="fr-FR" altLang="fr-FR" sz="1200" b="0" i="0" u="none" strike="noStrike" kern="1200" cap="none" spc="0" normalizeH="0" baseline="0" noProof="0" dirty="0">
              <a:ln>
                <a:noFill/>
              </a:ln>
              <a:solidFill>
                <a:srgbClr val="000099"/>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984250" lvl="2" indent="0">
              <a:buClr>
                <a:srgbClr val="9FAEE5"/>
              </a:buClr>
              <a:defRPr/>
            </a:pPr>
            <a:r>
              <a:rPr lang="fr-FR" altLang="fr-FR" sz="2300" dirty="0">
                <a:solidFill>
                  <a:srgbClr val="000099"/>
                </a:solidFill>
                <a:latin typeface="Open Sans" panose="020B0606030504020204" pitchFamily="34" charset="0"/>
                <a:ea typeface="Open Sans" panose="020B0606030504020204" pitchFamily="34" charset="0"/>
                <a:cs typeface="Open Sans" panose="020B0606030504020204" pitchFamily="34" charset="0"/>
              </a:rPr>
              <a:t>Le Secrétariat conjoint</a:t>
            </a:r>
            <a:r>
              <a:rPr lang="fr-BE" altLang="fr-FR" sz="1200" dirty="0">
                <a:solidFill>
                  <a:srgbClr val="000099"/>
                </a:solidFill>
                <a:latin typeface="Open Sans" panose="020B0606030504020204" pitchFamily="34" charset="0"/>
                <a:ea typeface="Open Sans" panose="020B0606030504020204" pitchFamily="34" charset="0"/>
                <a:cs typeface="Open Sans" panose="020B0606030504020204" pitchFamily="34" charset="0"/>
              </a:rPr>
              <a:t>  </a:t>
            </a:r>
            <a:r>
              <a:rPr lang="fr-BE" altLang="fr-FR" sz="2300" dirty="0">
                <a:solidFill>
                  <a:srgbClr val="000099"/>
                </a:solidFill>
                <a:latin typeface="Open Sans" panose="020B0606030504020204" pitchFamily="34" charset="0"/>
                <a:ea typeface="Open Sans" panose="020B0606030504020204" pitchFamily="34" charset="0"/>
                <a:cs typeface="Open Sans" panose="020B0606030504020204" pitchFamily="34" charset="0"/>
              </a:rPr>
              <a:t>/ </a:t>
            </a:r>
            <a:r>
              <a:rPr lang="nl-NL" sz="2300" dirty="0">
                <a:solidFill>
                  <a:srgbClr val="9FAEE5"/>
                </a:solidFill>
                <a:latin typeface="Open Sans" panose="020B0606030504020204" pitchFamily="34" charset="0"/>
                <a:ea typeface="Open Sans" panose="020B0606030504020204" pitchFamily="34" charset="0"/>
                <a:cs typeface="Open Sans" panose="020B0606030504020204" pitchFamily="34" charset="0"/>
              </a:rPr>
              <a:t>Het Gemeenschappelijk Secretariaat</a:t>
            </a:r>
          </a:p>
          <a:p>
            <a:pPr marL="984250" lvl="2" indent="0">
              <a:buClr>
                <a:srgbClr val="9FAEE5"/>
              </a:buClr>
              <a:defRPr/>
            </a:pPr>
            <a:r>
              <a:rPr lang="fr-FR" altLang="fr-FR" sz="2300" dirty="0">
                <a:solidFill>
                  <a:srgbClr val="000099"/>
                </a:solidFill>
                <a:latin typeface="Open Sans" panose="020B0606030504020204" pitchFamily="34" charset="0"/>
                <a:ea typeface="Open Sans" panose="020B0606030504020204" pitchFamily="34" charset="0"/>
                <a:cs typeface="Open Sans" panose="020B0606030504020204" pitchFamily="34" charset="0"/>
              </a:rPr>
              <a:t>L’Equipe technique </a:t>
            </a:r>
            <a:r>
              <a:rPr lang="fr-BE" altLang="fr-FR" sz="2300" dirty="0">
                <a:solidFill>
                  <a:srgbClr val="000099"/>
                </a:solidFill>
                <a:latin typeface="Open Sans" panose="020B0606030504020204" pitchFamily="34" charset="0"/>
                <a:ea typeface="Open Sans" panose="020B0606030504020204" pitchFamily="34" charset="0"/>
                <a:cs typeface="Open Sans" panose="020B0606030504020204" pitchFamily="34" charset="0"/>
              </a:rPr>
              <a:t>/ </a:t>
            </a:r>
            <a:r>
              <a:rPr lang="nl-NL" sz="2300" dirty="0">
                <a:solidFill>
                  <a:srgbClr val="9FAEE5"/>
                </a:solidFill>
                <a:latin typeface="Open Sans" panose="020B0606030504020204" pitchFamily="34" charset="0"/>
                <a:ea typeface="Open Sans" panose="020B0606030504020204" pitchFamily="34" charset="0"/>
                <a:cs typeface="Open Sans" panose="020B0606030504020204" pitchFamily="34" charset="0"/>
              </a:rPr>
              <a:t>Het Technisch Team</a:t>
            </a:r>
            <a:endParaRPr kumimoji="0" lang="fr-BE" altLang="fr-FR" sz="2300" b="0" i="0" u="none" strike="noStrike" kern="1200" cap="none" spc="0" normalizeH="0" baseline="0" noProof="0" dirty="0">
              <a:ln>
                <a:noFill/>
              </a:ln>
              <a:solidFill>
                <a:srgbClr val="9FAEE5"/>
              </a:solidFill>
              <a:effectLst/>
              <a:uLnTx/>
              <a:uFillTx/>
              <a:latin typeface="Montserrat" pitchFamily="50" charset="0"/>
            </a:endParaRP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29369" y="3138488"/>
            <a:ext cx="1122362" cy="1123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45394" y="3149601"/>
            <a:ext cx="1228725" cy="12334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Espace réservé du titre 1"/>
          <p:cNvSpPr txBox="1">
            <a:spLocks/>
          </p:cNvSpPr>
          <p:nvPr/>
        </p:nvSpPr>
        <p:spPr bwMode="auto">
          <a:xfrm>
            <a:off x="1763770" y="1289050"/>
            <a:ext cx="9157306" cy="836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342900" indent="-342900" eaLnBrk="0" hangingPunct="0">
              <a:lnSpc>
                <a:spcPct val="90000"/>
              </a:lnSpc>
              <a:spcBef>
                <a:spcPts val="1000"/>
              </a:spcBef>
              <a:buClr>
                <a:srgbClr val="9FAEE5"/>
              </a:buClr>
              <a:buFont typeface="Arial" panose="020B0604020202020204" pitchFamily="34" charset="0"/>
              <a:buChar char="•"/>
              <a:defRPr sz="2000">
                <a:solidFill>
                  <a:schemeClr val="tx1"/>
                </a:solidFill>
                <a:latin typeface="Montserrat" panose="02000505000000020004" pitchFamily="2" charset="0"/>
              </a:defRPr>
            </a:lvl1pPr>
            <a:lvl2pPr marL="742950" indent="-285750" eaLnBrk="0" hangingPunct="0">
              <a:lnSpc>
                <a:spcPct val="90000"/>
              </a:lnSpc>
              <a:spcBef>
                <a:spcPts val="500"/>
              </a:spcBef>
              <a:buChar char="-"/>
              <a:defRPr sz="2000">
                <a:solidFill>
                  <a:schemeClr val="tx1"/>
                </a:solidFill>
                <a:latin typeface="Montserrat" panose="02000505000000020004" pitchFamily="2" charset="0"/>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Montserrat" panose="02000505000000020004" pitchFamily="2" charset="0"/>
              </a:defRPr>
            </a:lvl3pPr>
            <a:lvl4pPr marL="1600200" indent="-228600" eaLnBrk="0" hangingPunct="0">
              <a:lnSpc>
                <a:spcPct val="90000"/>
              </a:lnSpc>
              <a:spcBef>
                <a:spcPts val="500"/>
              </a:spcBef>
              <a:buChar char="-"/>
              <a:defRPr sz="2000">
                <a:solidFill>
                  <a:schemeClr val="tx1"/>
                </a:solidFill>
                <a:latin typeface="Montserrat" panose="02000505000000020004" pitchFamily="2" charset="0"/>
              </a:defRPr>
            </a:lvl4pPr>
            <a:lvl5pPr marL="2057400" indent="-228600" eaLnBrk="0" hangingPunct="0">
              <a:lnSpc>
                <a:spcPct val="90000"/>
              </a:lnSpc>
              <a:spcBef>
                <a:spcPts val="500"/>
              </a:spcBef>
              <a:buFont typeface="Arial" panose="020B0604020202020204" pitchFamily="34" charset="0"/>
              <a:buChar char="•"/>
              <a:defRPr sz="2000">
                <a:solidFill>
                  <a:schemeClr val="tx1"/>
                </a:solidFill>
                <a:latin typeface="Montserrat" panose="02000505000000020004"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ontserrat" panose="02000505000000020004"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ontserrat" panose="02000505000000020004"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ontserrat" panose="02000505000000020004"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ontserrat" panose="02000505000000020004" pitchFamily="2" charset="0"/>
              </a:defRPr>
            </a:lvl9pPr>
          </a:lstStyle>
          <a:p>
            <a:pPr eaLnBrk="1" fontAlgn="base" hangingPunct="1">
              <a:lnSpc>
                <a:spcPct val="100000"/>
              </a:lnSpc>
              <a:spcBef>
                <a:spcPct val="0"/>
              </a:spcBef>
              <a:spcAft>
                <a:spcPct val="0"/>
              </a:spcAft>
              <a:defRPr/>
            </a:pPr>
            <a:r>
              <a:rPr lang="fr-FR" altLang="fr-FR" sz="2300" dirty="0">
                <a:solidFill>
                  <a:srgbClr val="000099"/>
                </a:solidFill>
                <a:ea typeface="Calibri" panose="020F0502020204030204" pitchFamily="34" charset="0"/>
                <a:cs typeface="Calibri" panose="020F0502020204030204" pitchFamily="34" charset="0"/>
              </a:rPr>
              <a:t>L’Autorité de Gestion</a:t>
            </a:r>
          </a:p>
          <a:p>
            <a:pPr marL="358775" indent="0" eaLnBrk="1" fontAlgn="base" hangingPunct="1">
              <a:lnSpc>
                <a:spcPct val="100000"/>
              </a:lnSpc>
              <a:spcBef>
                <a:spcPct val="0"/>
              </a:spcBef>
              <a:spcAft>
                <a:spcPct val="0"/>
              </a:spcAft>
              <a:buNone/>
              <a:defRPr/>
            </a:pPr>
            <a:r>
              <a:rPr lang="nl-NL" altLang="fr-FR" sz="2300" dirty="0">
                <a:solidFill>
                  <a:srgbClr val="9FAEE5"/>
                </a:solidFill>
                <a:cs typeface="Open Sans" panose="020B0606030504020204" pitchFamily="34" charset="0"/>
              </a:rPr>
              <a:t>De </a:t>
            </a:r>
            <a:r>
              <a:rPr lang="nl-NL" altLang="fr-FR" sz="2300" dirty="0" err="1">
                <a:solidFill>
                  <a:srgbClr val="9FAEE5"/>
                </a:solidFill>
                <a:cs typeface="Open Sans" panose="020B0606030504020204" pitchFamily="34" charset="0"/>
              </a:rPr>
              <a:t>Beheersautoriteit</a:t>
            </a:r>
            <a:endParaRPr lang="fr-BE" altLang="fr-FR" sz="2300" dirty="0">
              <a:solidFill>
                <a:srgbClr val="9FAEE5"/>
              </a:solidFill>
              <a:ea typeface="Calibri" panose="020F0502020204030204" pitchFamily="34" charset="0"/>
              <a:cs typeface="Calibri" panose="020F0502020204030204" pitchFamily="34" charset="0"/>
            </a:endParaRPr>
          </a:p>
        </p:txBody>
      </p:sp>
      <p:sp>
        <p:nvSpPr>
          <p:cNvPr id="10" name="Flèche : chevron 9"/>
          <p:cNvSpPr/>
          <p:nvPr/>
        </p:nvSpPr>
        <p:spPr>
          <a:xfrm>
            <a:off x="2514884" y="5378507"/>
            <a:ext cx="166331" cy="223779"/>
          </a:xfrm>
          <a:prstGeom prst="chevron">
            <a:avLst/>
          </a:prstGeom>
          <a:solidFill>
            <a:srgbClr val="0000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solidFill>
                <a:schemeClr val="tx1"/>
              </a:solidFill>
            </a:endParaRPr>
          </a:p>
        </p:txBody>
      </p:sp>
      <p:sp>
        <p:nvSpPr>
          <p:cNvPr id="11" name="Flèche : chevron 10"/>
          <p:cNvSpPr/>
          <p:nvPr/>
        </p:nvSpPr>
        <p:spPr>
          <a:xfrm>
            <a:off x="2514883" y="5722936"/>
            <a:ext cx="166331" cy="223779"/>
          </a:xfrm>
          <a:prstGeom prst="chevron">
            <a:avLst/>
          </a:prstGeom>
          <a:solidFill>
            <a:srgbClr val="0000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solidFill>
                <a:schemeClr val="tx1"/>
              </a:solidFill>
            </a:endParaRPr>
          </a:p>
        </p:txBody>
      </p:sp>
      <p:sp>
        <p:nvSpPr>
          <p:cNvPr id="12" name="Titre 4"/>
          <p:cNvSpPr txBox="1">
            <a:spLocks/>
          </p:cNvSpPr>
          <p:nvPr/>
        </p:nvSpPr>
        <p:spPr bwMode="auto">
          <a:xfrm>
            <a:off x="2106362" y="131400"/>
            <a:ext cx="7755268" cy="1090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685800">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514350" indent="-171450" defTabSz="68580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857250" indent="-171450" defTabSz="6858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200150" indent="-17145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1543050" indent="-17145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0002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4574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29146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3718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buNone/>
              <a:defRPr/>
            </a:pPr>
            <a:r>
              <a:rPr lang="fr-FR" sz="2400" b="1" dirty="0">
                <a:solidFill>
                  <a:srgbClr val="000099"/>
                </a:solidFill>
                <a:latin typeface="Montserrat" pitchFamily="50" charset="0"/>
                <a:cs typeface="Calibri" pitchFamily="34" charset="0"/>
              </a:rPr>
              <a:t>LA GOUVERNANCE </a:t>
            </a:r>
          </a:p>
          <a:p>
            <a:pPr>
              <a:buNone/>
              <a:defRPr/>
            </a:pPr>
            <a:r>
              <a:rPr lang="nl-NL" sz="2400" b="1" dirty="0">
                <a:solidFill>
                  <a:srgbClr val="9FAEE5"/>
                </a:solidFill>
                <a:latin typeface="Montserrat" pitchFamily="50" charset="0"/>
                <a:cs typeface="Arial" panose="020B0604020202020204" pitchFamily="34" charset="0"/>
              </a:rPr>
              <a:t>HET BESTUUR</a:t>
            </a:r>
            <a:endParaRPr lang="fr-BE" sz="2400" b="1" dirty="0">
              <a:solidFill>
                <a:srgbClr val="9FAEE5"/>
              </a:solidFill>
              <a:latin typeface="Montserrat" pitchFamily="50" charset="0"/>
              <a:cs typeface="Calibri" pitchFamily="34" charset="0"/>
            </a:endParaRPr>
          </a:p>
        </p:txBody>
      </p:sp>
    </p:spTree>
    <p:extLst>
      <p:ext uri="{BB962C8B-B14F-4D97-AF65-F5344CB8AC3E}">
        <p14:creationId xmlns:p14="http://schemas.microsoft.com/office/powerpoint/2010/main" val="23070346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26006" y="1238491"/>
            <a:ext cx="3679825" cy="1089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26006" y="2701925"/>
            <a:ext cx="5038725" cy="1085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45706" y="2701925"/>
            <a:ext cx="3709987" cy="10937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26006" y="3952646"/>
            <a:ext cx="2405063" cy="1089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26006" y="5169240"/>
            <a:ext cx="3705225" cy="1089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4" descr="Résultat de recherche d'images pour &quot;coq wallon&quot;"/>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290891" y="3952646"/>
            <a:ext cx="866657" cy="100393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6" descr="Résultat de recherche d'images pour &quot;drapeau france&quot;"/>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88997" y="1266837"/>
            <a:ext cx="1272370" cy="848247"/>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8" descr="Résultat de recherche d'images pour &quot;drapeau flamand griffes rouges&quot;"/>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79697" y="5294384"/>
            <a:ext cx="1325336" cy="963881"/>
          </a:xfrm>
          <a:prstGeom prst="rect">
            <a:avLst/>
          </a:prstGeom>
          <a:noFill/>
          <a:extLst>
            <a:ext uri="{909E8E84-426E-40DD-AFC4-6F175D3DCCD1}">
              <a14:hiddenFill xmlns:a14="http://schemas.microsoft.com/office/drawing/2010/main">
                <a:solidFill>
                  <a:srgbClr val="FFFFFF"/>
                </a:solidFill>
              </a14:hiddenFill>
            </a:ext>
          </a:extLst>
        </p:spPr>
      </p:pic>
      <p:cxnSp>
        <p:nvCxnSpPr>
          <p:cNvPr id="13" name="Connecteur droit 12"/>
          <p:cNvCxnSpPr>
            <a:cxnSpLocks/>
          </p:cNvCxnSpPr>
          <p:nvPr/>
        </p:nvCxnSpPr>
        <p:spPr>
          <a:xfrm>
            <a:off x="2478708" y="1238491"/>
            <a:ext cx="0" cy="5040941"/>
          </a:xfrm>
          <a:prstGeom prst="line">
            <a:avLst/>
          </a:prstGeom>
          <a:ln w="28575">
            <a:solidFill>
              <a:srgbClr val="9FAEE5"/>
            </a:solidFill>
          </a:ln>
        </p:spPr>
        <p:style>
          <a:lnRef idx="1">
            <a:schemeClr val="accent1"/>
          </a:lnRef>
          <a:fillRef idx="0">
            <a:schemeClr val="accent1"/>
          </a:fillRef>
          <a:effectRef idx="0">
            <a:schemeClr val="accent1"/>
          </a:effectRef>
          <a:fontRef idx="minor">
            <a:schemeClr val="tx1"/>
          </a:fontRef>
        </p:style>
      </p:cxnSp>
      <p:sp>
        <p:nvSpPr>
          <p:cNvPr id="14" name="Titre 4"/>
          <p:cNvSpPr txBox="1">
            <a:spLocks/>
          </p:cNvSpPr>
          <p:nvPr/>
        </p:nvSpPr>
        <p:spPr bwMode="auto">
          <a:xfrm>
            <a:off x="2106362" y="131400"/>
            <a:ext cx="7755268" cy="797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685800">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514350" indent="-171450" defTabSz="68580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857250" indent="-171450" defTabSz="6858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200150" indent="-17145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1543050" indent="-17145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0002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4574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29146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3718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buNone/>
              <a:defRPr/>
            </a:pPr>
            <a:r>
              <a:rPr lang="fr-FR" sz="2400" b="1" dirty="0">
                <a:solidFill>
                  <a:srgbClr val="000099"/>
                </a:solidFill>
                <a:latin typeface="Montserrat" pitchFamily="50" charset="0"/>
                <a:cs typeface="Calibri" pitchFamily="34" charset="0"/>
              </a:rPr>
              <a:t>LES AUTORITÉS PARTENAIRES </a:t>
            </a:r>
          </a:p>
          <a:p>
            <a:pPr>
              <a:buNone/>
              <a:defRPr/>
            </a:pPr>
            <a:r>
              <a:rPr lang="nl-NL" sz="2400" b="1" dirty="0">
                <a:solidFill>
                  <a:srgbClr val="9FAEE5"/>
                </a:solidFill>
                <a:latin typeface="Montserrat" pitchFamily="50" charset="0"/>
                <a:cs typeface="Arial" panose="020B0604020202020204" pitchFamily="34" charset="0"/>
              </a:rPr>
              <a:t>DE PARTNERAUTORITEITEN</a:t>
            </a:r>
            <a:endParaRPr lang="fr-BE" sz="2400" b="1" dirty="0">
              <a:solidFill>
                <a:srgbClr val="9FAEE5"/>
              </a:solidFill>
              <a:latin typeface="Montserrat" pitchFamily="50"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314308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rotWithShape="1">
          <a:blip r:embed="rId3"/>
          <a:srcRect b="4231"/>
          <a:stretch/>
        </p:blipFill>
        <p:spPr>
          <a:xfrm>
            <a:off x="2483768" y="2325629"/>
            <a:ext cx="5489746" cy="4358188"/>
          </a:xfrm>
          <a:prstGeom prst="rect">
            <a:avLst/>
          </a:prstGeom>
        </p:spPr>
      </p:pic>
      <p:sp>
        <p:nvSpPr>
          <p:cNvPr id="6" name="Rectangle à coins arrondis 7"/>
          <p:cNvSpPr/>
          <p:nvPr/>
        </p:nvSpPr>
        <p:spPr>
          <a:xfrm>
            <a:off x="7426010" y="2054538"/>
            <a:ext cx="2547807" cy="739747"/>
          </a:xfrm>
          <a:prstGeom prst="roundRect">
            <a:avLst/>
          </a:prstGeom>
          <a:solidFill>
            <a:srgbClr val="00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bg1"/>
                </a:solidFill>
                <a:latin typeface="Montserrat" panose="00000500000000000000" pitchFamily="50" charset="0"/>
              </a:rPr>
              <a:t>ETI/TTI</a:t>
            </a:r>
          </a:p>
          <a:p>
            <a:pPr algn="ctr"/>
            <a:r>
              <a:rPr lang="fr-FR" dirty="0">
                <a:solidFill>
                  <a:schemeClr val="bg1"/>
                </a:solidFill>
                <a:latin typeface="Montserrat" panose="00000500000000000000" pitchFamily="50" charset="0"/>
              </a:rPr>
              <a:t>Wallonie/</a:t>
            </a:r>
            <a:r>
              <a:rPr lang="fr-FR" dirty="0" err="1">
                <a:solidFill>
                  <a:schemeClr val="bg1"/>
                </a:solidFill>
                <a:latin typeface="Montserrat" panose="00000500000000000000" pitchFamily="50" charset="0"/>
              </a:rPr>
              <a:t>Wallonië</a:t>
            </a:r>
            <a:endParaRPr lang="fr-BE" b="1" dirty="0">
              <a:solidFill>
                <a:schemeClr val="bg1"/>
              </a:solidFill>
              <a:latin typeface="Montserrat" panose="00000500000000000000" pitchFamily="50" charset="0"/>
            </a:endParaRPr>
          </a:p>
        </p:txBody>
      </p:sp>
      <p:sp>
        <p:nvSpPr>
          <p:cNvPr id="7" name="Rectangle à coins arrondis 8"/>
          <p:cNvSpPr/>
          <p:nvPr/>
        </p:nvSpPr>
        <p:spPr>
          <a:xfrm>
            <a:off x="4858309" y="1288522"/>
            <a:ext cx="1894019" cy="654104"/>
          </a:xfrm>
          <a:prstGeom prst="roundRect">
            <a:avLst/>
          </a:prstGeom>
          <a:solidFill>
            <a:srgbClr val="00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bg1"/>
                </a:solidFill>
                <a:latin typeface="Montserrat" panose="00000500000000000000" pitchFamily="50" charset="0"/>
              </a:rPr>
              <a:t>ETI/TTI</a:t>
            </a:r>
          </a:p>
          <a:p>
            <a:pPr algn="ctr"/>
            <a:r>
              <a:rPr lang="fr-FR" dirty="0" err="1">
                <a:solidFill>
                  <a:schemeClr val="bg1"/>
                </a:solidFill>
                <a:latin typeface="Montserrat" panose="00000500000000000000" pitchFamily="50" charset="0"/>
              </a:rPr>
              <a:t>Vlaanderen</a:t>
            </a:r>
            <a:endParaRPr lang="fr-BE" b="1" dirty="0">
              <a:solidFill>
                <a:schemeClr val="bg1"/>
              </a:solidFill>
              <a:latin typeface="Montserrat" panose="00000500000000000000" pitchFamily="50" charset="0"/>
            </a:endParaRPr>
          </a:p>
        </p:txBody>
      </p:sp>
      <p:sp>
        <p:nvSpPr>
          <p:cNvPr id="8" name="Rectangle à coins arrondis 9"/>
          <p:cNvSpPr/>
          <p:nvPr/>
        </p:nvSpPr>
        <p:spPr>
          <a:xfrm>
            <a:off x="8249046" y="5238304"/>
            <a:ext cx="3255345" cy="782739"/>
          </a:xfrm>
          <a:prstGeom prst="roundRect">
            <a:avLst/>
          </a:prstGeom>
          <a:solidFill>
            <a:srgbClr val="00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bg1"/>
                </a:solidFill>
                <a:latin typeface="Montserrat" panose="00000500000000000000" pitchFamily="50" charset="0"/>
              </a:rPr>
              <a:t>ETI/TTI</a:t>
            </a:r>
          </a:p>
          <a:p>
            <a:pPr algn="ctr"/>
            <a:r>
              <a:rPr lang="fr-FR" dirty="0">
                <a:solidFill>
                  <a:schemeClr val="bg1"/>
                </a:solidFill>
                <a:latin typeface="Montserrat" panose="00000500000000000000" pitchFamily="50" charset="0"/>
              </a:rPr>
              <a:t>Charleville-Mézières</a:t>
            </a:r>
            <a:endParaRPr lang="fr-BE" b="1" dirty="0">
              <a:solidFill>
                <a:schemeClr val="bg1"/>
              </a:solidFill>
              <a:latin typeface="Montserrat" panose="00000500000000000000" pitchFamily="50" charset="0"/>
            </a:endParaRPr>
          </a:p>
        </p:txBody>
      </p:sp>
      <p:sp>
        <p:nvSpPr>
          <p:cNvPr id="9" name="Rectangle à coins arrondis 11"/>
          <p:cNvSpPr/>
          <p:nvPr/>
        </p:nvSpPr>
        <p:spPr>
          <a:xfrm>
            <a:off x="905911" y="1677073"/>
            <a:ext cx="3155713" cy="754989"/>
          </a:xfrm>
          <a:prstGeom prst="roundRect">
            <a:avLst/>
          </a:prstGeom>
          <a:solidFill>
            <a:srgbClr val="00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bg1"/>
                </a:solidFill>
                <a:latin typeface="Montserrat" panose="00000500000000000000" pitchFamily="50" charset="0"/>
              </a:rPr>
              <a:t>ETI/TTI</a:t>
            </a:r>
          </a:p>
          <a:p>
            <a:pPr algn="ctr"/>
            <a:r>
              <a:rPr lang="fr-FR" dirty="0">
                <a:solidFill>
                  <a:schemeClr val="bg1"/>
                </a:solidFill>
                <a:latin typeface="Montserrat" panose="00000500000000000000" pitchFamily="50" charset="0"/>
              </a:rPr>
              <a:t>Lille - Valenciennes</a:t>
            </a:r>
            <a:endParaRPr lang="fr-BE" b="1" dirty="0">
              <a:solidFill>
                <a:schemeClr val="bg1"/>
              </a:solidFill>
              <a:latin typeface="Montserrat" panose="00000500000000000000" pitchFamily="50" charset="0"/>
            </a:endParaRPr>
          </a:p>
        </p:txBody>
      </p:sp>
      <p:sp>
        <p:nvSpPr>
          <p:cNvPr id="10" name="Rectangle à coins arrondis 12"/>
          <p:cNvSpPr/>
          <p:nvPr/>
        </p:nvSpPr>
        <p:spPr>
          <a:xfrm>
            <a:off x="1865841" y="5959845"/>
            <a:ext cx="2816538" cy="593993"/>
          </a:xfrm>
          <a:prstGeom prst="roundRect">
            <a:avLst/>
          </a:prstGeom>
          <a:solidFill>
            <a:srgbClr val="00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bg1"/>
                </a:solidFill>
                <a:latin typeface="Montserrat" panose="00000500000000000000" pitchFamily="50" charset="0"/>
              </a:rPr>
              <a:t>ETI/TTI Amiens</a:t>
            </a:r>
            <a:endParaRPr lang="fr-BE" b="1" dirty="0">
              <a:solidFill>
                <a:schemeClr val="bg1"/>
              </a:solidFill>
              <a:latin typeface="Montserrat" panose="00000500000000000000" pitchFamily="50" charset="0"/>
            </a:endParaRPr>
          </a:p>
        </p:txBody>
      </p:sp>
      <p:cxnSp>
        <p:nvCxnSpPr>
          <p:cNvPr id="11" name="Connecteur droit avec flèche 10"/>
          <p:cNvCxnSpPr/>
          <p:nvPr/>
        </p:nvCxnSpPr>
        <p:spPr>
          <a:xfrm flipV="1">
            <a:off x="6078623" y="2761481"/>
            <a:ext cx="1284298" cy="979090"/>
          </a:xfrm>
          <a:prstGeom prst="straightConnector1">
            <a:avLst/>
          </a:prstGeom>
          <a:ln w="28575">
            <a:solidFill>
              <a:srgbClr val="000099"/>
            </a:solidFill>
            <a:tailEnd type="triangle"/>
          </a:ln>
        </p:spPr>
        <p:style>
          <a:lnRef idx="1">
            <a:schemeClr val="accent1"/>
          </a:lnRef>
          <a:fillRef idx="0">
            <a:schemeClr val="accent1"/>
          </a:fillRef>
          <a:effectRef idx="0">
            <a:schemeClr val="accent1"/>
          </a:effectRef>
          <a:fontRef idx="minor">
            <a:schemeClr val="tx1"/>
          </a:fontRef>
        </p:style>
      </p:cxnSp>
      <p:cxnSp>
        <p:nvCxnSpPr>
          <p:cNvPr id="12" name="Connecteur droit avec flèche 11"/>
          <p:cNvCxnSpPr/>
          <p:nvPr/>
        </p:nvCxnSpPr>
        <p:spPr>
          <a:xfrm flipV="1">
            <a:off x="6752328" y="3575304"/>
            <a:ext cx="1221186" cy="178819"/>
          </a:xfrm>
          <a:prstGeom prst="straightConnector1">
            <a:avLst/>
          </a:prstGeom>
          <a:ln w="28575">
            <a:solidFill>
              <a:srgbClr val="000099"/>
            </a:solidFill>
            <a:tailEnd type="triangle"/>
          </a:ln>
        </p:spPr>
        <p:style>
          <a:lnRef idx="1">
            <a:schemeClr val="accent1"/>
          </a:lnRef>
          <a:fillRef idx="0">
            <a:schemeClr val="accent1"/>
          </a:fillRef>
          <a:effectRef idx="0">
            <a:schemeClr val="accent1"/>
          </a:effectRef>
          <a:fontRef idx="minor">
            <a:schemeClr val="tx1"/>
          </a:fontRef>
        </p:style>
      </p:cxnSp>
      <p:cxnSp>
        <p:nvCxnSpPr>
          <p:cNvPr id="13" name="Connecteur droit avec flèche 12"/>
          <p:cNvCxnSpPr/>
          <p:nvPr/>
        </p:nvCxnSpPr>
        <p:spPr>
          <a:xfrm flipV="1">
            <a:off x="4788024" y="2054567"/>
            <a:ext cx="440617" cy="559989"/>
          </a:xfrm>
          <a:prstGeom prst="straightConnector1">
            <a:avLst/>
          </a:prstGeom>
          <a:ln w="28575">
            <a:solidFill>
              <a:srgbClr val="000099"/>
            </a:solidFill>
            <a:tailEnd type="triangle"/>
          </a:ln>
        </p:spPr>
        <p:style>
          <a:lnRef idx="1">
            <a:schemeClr val="accent1"/>
          </a:lnRef>
          <a:fillRef idx="0">
            <a:schemeClr val="accent1"/>
          </a:fillRef>
          <a:effectRef idx="0">
            <a:schemeClr val="accent1"/>
          </a:effectRef>
          <a:fontRef idx="minor">
            <a:schemeClr val="tx1"/>
          </a:fontRef>
        </p:style>
      </p:cxnSp>
      <p:cxnSp>
        <p:nvCxnSpPr>
          <p:cNvPr id="14" name="Connecteur droit avec flèche 13"/>
          <p:cNvCxnSpPr/>
          <p:nvPr/>
        </p:nvCxnSpPr>
        <p:spPr>
          <a:xfrm flipH="1" flipV="1">
            <a:off x="3462184" y="2495554"/>
            <a:ext cx="893792" cy="976765"/>
          </a:xfrm>
          <a:prstGeom prst="straightConnector1">
            <a:avLst/>
          </a:prstGeom>
          <a:ln w="28575">
            <a:solidFill>
              <a:srgbClr val="000099"/>
            </a:solidFill>
            <a:tailEnd type="triangle"/>
          </a:ln>
        </p:spPr>
        <p:style>
          <a:lnRef idx="1">
            <a:schemeClr val="accent1"/>
          </a:lnRef>
          <a:fillRef idx="0">
            <a:schemeClr val="accent1"/>
          </a:fillRef>
          <a:effectRef idx="0">
            <a:schemeClr val="accent1"/>
          </a:effectRef>
          <a:fontRef idx="minor">
            <a:schemeClr val="tx1"/>
          </a:fontRef>
        </p:style>
      </p:cxnSp>
      <p:cxnSp>
        <p:nvCxnSpPr>
          <p:cNvPr id="15" name="Connecteur droit avec flèche 14"/>
          <p:cNvCxnSpPr/>
          <p:nvPr/>
        </p:nvCxnSpPr>
        <p:spPr>
          <a:xfrm flipH="1">
            <a:off x="3462184" y="4548458"/>
            <a:ext cx="93080" cy="1383896"/>
          </a:xfrm>
          <a:prstGeom prst="straightConnector1">
            <a:avLst/>
          </a:prstGeom>
          <a:ln w="28575">
            <a:solidFill>
              <a:srgbClr val="000099"/>
            </a:solidFill>
            <a:tailEnd type="triangle"/>
          </a:ln>
        </p:spPr>
        <p:style>
          <a:lnRef idx="1">
            <a:schemeClr val="accent1"/>
          </a:lnRef>
          <a:fillRef idx="0">
            <a:schemeClr val="accent1"/>
          </a:fillRef>
          <a:effectRef idx="0">
            <a:schemeClr val="accent1"/>
          </a:effectRef>
          <a:fontRef idx="minor">
            <a:schemeClr val="tx1"/>
          </a:fontRef>
        </p:style>
      </p:cxnSp>
      <p:cxnSp>
        <p:nvCxnSpPr>
          <p:cNvPr id="16" name="Connecteur droit avec flèche 15"/>
          <p:cNvCxnSpPr/>
          <p:nvPr/>
        </p:nvCxnSpPr>
        <p:spPr>
          <a:xfrm>
            <a:off x="6391232" y="4800312"/>
            <a:ext cx="1767898" cy="748419"/>
          </a:xfrm>
          <a:prstGeom prst="straightConnector1">
            <a:avLst/>
          </a:prstGeom>
          <a:ln w="28575">
            <a:solidFill>
              <a:srgbClr val="000099"/>
            </a:solidFill>
            <a:tailEnd type="triangle"/>
          </a:ln>
        </p:spPr>
        <p:style>
          <a:lnRef idx="1">
            <a:schemeClr val="accent1"/>
          </a:lnRef>
          <a:fillRef idx="0">
            <a:schemeClr val="accent1"/>
          </a:fillRef>
          <a:effectRef idx="0">
            <a:schemeClr val="accent1"/>
          </a:effectRef>
          <a:fontRef idx="minor">
            <a:schemeClr val="tx1"/>
          </a:fontRef>
        </p:style>
      </p:cxnSp>
      <p:cxnSp>
        <p:nvCxnSpPr>
          <p:cNvPr id="17" name="Connecteur droit avec flèche 16"/>
          <p:cNvCxnSpPr/>
          <p:nvPr/>
        </p:nvCxnSpPr>
        <p:spPr>
          <a:xfrm flipH="1" flipV="1">
            <a:off x="3815916" y="2538497"/>
            <a:ext cx="1188132" cy="1299300"/>
          </a:xfrm>
          <a:prstGeom prst="straightConnector1">
            <a:avLst/>
          </a:prstGeom>
          <a:ln w="28575">
            <a:solidFill>
              <a:srgbClr val="000099"/>
            </a:solidFill>
            <a:tailEnd type="triangle"/>
          </a:ln>
        </p:spPr>
        <p:style>
          <a:lnRef idx="1">
            <a:schemeClr val="accent1"/>
          </a:lnRef>
          <a:fillRef idx="0">
            <a:schemeClr val="accent1"/>
          </a:fillRef>
          <a:effectRef idx="0">
            <a:schemeClr val="accent1"/>
          </a:effectRef>
          <a:fontRef idx="minor">
            <a:schemeClr val="tx1"/>
          </a:fontRef>
        </p:style>
      </p:cxnSp>
      <p:sp>
        <p:nvSpPr>
          <p:cNvPr id="18" name="Rectangle à coins arrondis 7"/>
          <p:cNvSpPr/>
          <p:nvPr/>
        </p:nvSpPr>
        <p:spPr>
          <a:xfrm>
            <a:off x="8220746" y="3201196"/>
            <a:ext cx="3283645" cy="895315"/>
          </a:xfrm>
          <a:prstGeom prst="roundRect">
            <a:avLst/>
          </a:prstGeom>
          <a:solidFill>
            <a:srgbClr val="00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bg1"/>
                </a:solidFill>
                <a:latin typeface="Montserrat" panose="00000500000000000000" pitchFamily="50" charset="0"/>
              </a:rPr>
              <a:t>Secrétariat conjoint</a:t>
            </a:r>
          </a:p>
          <a:p>
            <a:pPr algn="ctr"/>
            <a:r>
              <a:rPr lang="fr-FR" dirty="0">
                <a:solidFill>
                  <a:schemeClr val="bg1"/>
                </a:solidFill>
                <a:latin typeface="Montserrat" panose="00000500000000000000" pitchFamily="50" charset="0"/>
              </a:rPr>
              <a:t>/ </a:t>
            </a:r>
            <a:r>
              <a:rPr lang="fr-FR" dirty="0" err="1">
                <a:solidFill>
                  <a:schemeClr val="bg1"/>
                </a:solidFill>
                <a:latin typeface="Montserrat" panose="00000500000000000000" pitchFamily="50" charset="0"/>
              </a:rPr>
              <a:t>Gemeenschappelijk</a:t>
            </a:r>
            <a:r>
              <a:rPr lang="fr-FR" dirty="0">
                <a:solidFill>
                  <a:schemeClr val="bg1"/>
                </a:solidFill>
                <a:latin typeface="Montserrat" panose="00000500000000000000" pitchFamily="50" charset="0"/>
              </a:rPr>
              <a:t> </a:t>
            </a:r>
            <a:r>
              <a:rPr lang="fr-FR" dirty="0" err="1">
                <a:solidFill>
                  <a:schemeClr val="bg1"/>
                </a:solidFill>
                <a:latin typeface="Montserrat" panose="00000500000000000000" pitchFamily="50" charset="0"/>
              </a:rPr>
              <a:t>Secretariaat</a:t>
            </a:r>
            <a:endParaRPr lang="fr-BE" dirty="0">
              <a:solidFill>
                <a:schemeClr val="bg1"/>
              </a:solidFill>
              <a:latin typeface="Montserrat" panose="00000500000000000000" pitchFamily="50" charset="0"/>
            </a:endParaRPr>
          </a:p>
        </p:txBody>
      </p:sp>
      <p:sp>
        <p:nvSpPr>
          <p:cNvPr id="20" name="Titre 4"/>
          <p:cNvSpPr txBox="1">
            <a:spLocks/>
          </p:cNvSpPr>
          <p:nvPr/>
        </p:nvSpPr>
        <p:spPr bwMode="auto">
          <a:xfrm>
            <a:off x="2106362" y="131400"/>
            <a:ext cx="7755268" cy="797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685800">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514350" indent="-171450" defTabSz="68580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857250" indent="-171450" defTabSz="6858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200150" indent="-17145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1543050" indent="-17145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0002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4574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29146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3718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buNone/>
              <a:defRPr/>
            </a:pPr>
            <a:r>
              <a:rPr lang="fr-FR" sz="2400" b="1" dirty="0">
                <a:solidFill>
                  <a:srgbClr val="000099"/>
                </a:solidFill>
                <a:latin typeface="Montserrat" pitchFamily="50" charset="0"/>
                <a:cs typeface="Calibri" pitchFamily="34" charset="0"/>
              </a:rPr>
              <a:t>L’ASSISTANCE TECHNIQUE</a:t>
            </a:r>
          </a:p>
          <a:p>
            <a:pPr>
              <a:buNone/>
              <a:defRPr/>
            </a:pPr>
            <a:r>
              <a:rPr lang="fr-BE" sz="2400" b="1" dirty="0">
                <a:solidFill>
                  <a:srgbClr val="9FAEE5"/>
                </a:solidFill>
                <a:latin typeface="Montserrat" pitchFamily="50" charset="0"/>
                <a:cs typeface="Arial" panose="020B0604020202020204" pitchFamily="34" charset="0"/>
              </a:rPr>
              <a:t>TECHNISCHE BIJSTAND</a:t>
            </a:r>
            <a:endParaRPr lang="fr-BE" sz="2400" b="1" dirty="0">
              <a:solidFill>
                <a:srgbClr val="9FAEE5"/>
              </a:solidFill>
              <a:latin typeface="Montserrat" pitchFamily="50"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001043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heel(1)">
                                      <p:cBhvr>
                                        <p:cTn id="7" dur="2000"/>
                                        <p:tgtEl>
                                          <p:spTgt spid="9"/>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heel(1)">
                                      <p:cBhvr>
                                        <p:cTn id="10" dur="2000"/>
                                        <p:tgtEl>
                                          <p:spTgt spid="7"/>
                                        </p:tgtEl>
                                      </p:cBhvr>
                                    </p:animEffect>
                                  </p:childTnLst>
                                </p:cTn>
                              </p:par>
                              <p:par>
                                <p:cTn id="11" presetID="21" presetClass="entr" presetSubtype="1"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heel(1)">
                                      <p:cBhvr>
                                        <p:cTn id="13" dur="2000"/>
                                        <p:tgtEl>
                                          <p:spTgt spid="6"/>
                                        </p:tgtEl>
                                      </p:cBhvr>
                                    </p:animEffect>
                                  </p:childTnLst>
                                </p:cTn>
                              </p:par>
                              <p:par>
                                <p:cTn id="14" presetID="21" presetClass="entr" presetSubtype="1"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heel(1)">
                                      <p:cBhvr>
                                        <p:cTn id="16" dur="2000"/>
                                        <p:tgtEl>
                                          <p:spTgt spid="8"/>
                                        </p:tgtEl>
                                      </p:cBhvr>
                                    </p:animEffect>
                                  </p:childTnLst>
                                </p:cTn>
                              </p:par>
                              <p:par>
                                <p:cTn id="17" presetID="21" presetClass="entr" presetSubtype="1"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heel(1)">
                                      <p:cBhvr>
                                        <p:cTn id="19" dur="2000"/>
                                        <p:tgtEl>
                                          <p:spTgt spid="10"/>
                                        </p:tgtEl>
                                      </p:cBhvr>
                                    </p:animEffect>
                                  </p:childTnLst>
                                </p:cTn>
                              </p:par>
                              <p:par>
                                <p:cTn id="20" presetID="21" presetClass="entr" presetSubtype="1" fill="hold" grpId="0" nodeType="with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wheel(1)">
                                      <p:cBhvr>
                                        <p:cTn id="22" dur="2000"/>
                                        <p:tgtEl>
                                          <p:spTgt spid="18"/>
                                        </p:tgtEl>
                                      </p:cBhvr>
                                    </p:animEffect>
                                  </p:childTnLst>
                                </p:cTn>
                              </p:par>
                              <p:par>
                                <p:cTn id="23" presetID="21" presetClass="entr" presetSubtype="1"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wheel(1)">
                                      <p:cBhvr>
                                        <p:cTn id="25" dur="2000"/>
                                        <p:tgtEl>
                                          <p:spTgt spid="14"/>
                                        </p:tgtEl>
                                      </p:cBhvr>
                                    </p:animEffect>
                                  </p:childTnLst>
                                </p:cTn>
                              </p:par>
                              <p:par>
                                <p:cTn id="26" presetID="21" presetClass="entr" presetSubtype="1" fill="hold" nodeType="with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wheel(1)">
                                      <p:cBhvr>
                                        <p:cTn id="28" dur="2000"/>
                                        <p:tgtEl>
                                          <p:spTgt spid="17"/>
                                        </p:tgtEl>
                                      </p:cBhvr>
                                    </p:animEffect>
                                  </p:childTnLst>
                                </p:cTn>
                              </p:par>
                              <p:par>
                                <p:cTn id="29" presetID="21" presetClass="entr" presetSubtype="1"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heel(1)">
                                      <p:cBhvr>
                                        <p:cTn id="31" dur="2000"/>
                                        <p:tgtEl>
                                          <p:spTgt spid="13"/>
                                        </p:tgtEl>
                                      </p:cBhvr>
                                    </p:animEffect>
                                  </p:childTnLst>
                                </p:cTn>
                              </p:par>
                              <p:par>
                                <p:cTn id="32" presetID="21" presetClass="entr" presetSubtype="1" fill="hold" nodeType="with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wheel(1)">
                                      <p:cBhvr>
                                        <p:cTn id="34" dur="2000"/>
                                        <p:tgtEl>
                                          <p:spTgt spid="11"/>
                                        </p:tgtEl>
                                      </p:cBhvr>
                                    </p:animEffect>
                                  </p:childTnLst>
                                </p:cTn>
                              </p:par>
                              <p:par>
                                <p:cTn id="35" presetID="21" presetClass="entr" presetSubtype="1" fill="hold" nodeType="with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heel(1)">
                                      <p:cBhvr>
                                        <p:cTn id="37" dur="2000"/>
                                        <p:tgtEl>
                                          <p:spTgt spid="12"/>
                                        </p:tgtEl>
                                      </p:cBhvr>
                                    </p:animEffect>
                                  </p:childTnLst>
                                </p:cTn>
                              </p:par>
                              <p:par>
                                <p:cTn id="38" presetID="21" presetClass="entr" presetSubtype="1" fill="hold" nodeType="with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wheel(1)">
                                      <p:cBhvr>
                                        <p:cTn id="40" dur="2000"/>
                                        <p:tgtEl>
                                          <p:spTgt spid="16"/>
                                        </p:tgtEl>
                                      </p:cBhvr>
                                    </p:animEffect>
                                  </p:childTnLst>
                                </p:cTn>
                              </p:par>
                              <p:par>
                                <p:cTn id="41" presetID="21" presetClass="entr" presetSubtype="1" fill="hold" nodeType="with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heel(1)">
                                      <p:cBhvr>
                                        <p:cTn id="43"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12192000" cy="6858000"/>
          </a:xfrm>
          <a:prstGeom prst="rect">
            <a:avLst/>
          </a:prstGeom>
          <a:solidFill>
            <a:srgbClr val="9FAEE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dirty="0"/>
          </a:p>
        </p:txBody>
      </p:sp>
      <p:sp>
        <p:nvSpPr>
          <p:cNvPr id="4" name="Titre 4"/>
          <p:cNvSpPr txBox="1">
            <a:spLocks/>
          </p:cNvSpPr>
          <p:nvPr/>
        </p:nvSpPr>
        <p:spPr bwMode="auto">
          <a:xfrm>
            <a:off x="5069710" y="2689405"/>
            <a:ext cx="7122289" cy="1090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685800">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514350" indent="-171450" defTabSz="68580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857250" indent="-171450" defTabSz="6858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200150" indent="-17145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1543050" indent="-17145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0002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4574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29146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3718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fontAlgn="base">
              <a:spcBef>
                <a:spcPct val="0"/>
              </a:spcBef>
              <a:spcAft>
                <a:spcPct val="0"/>
              </a:spcAft>
              <a:buNone/>
            </a:pPr>
            <a:r>
              <a:rPr lang="fr-BE" altLang="fr-FR" sz="4000" b="1" dirty="0">
                <a:solidFill>
                  <a:srgbClr val="000099"/>
                </a:solidFill>
                <a:latin typeface="Montserrat" panose="00000500000000000000" pitchFamily="50" charset="0"/>
                <a:cs typeface="Arial" panose="020B0604020202020204" pitchFamily="34" charset="0"/>
              </a:rPr>
              <a:t>CONTEXTE</a:t>
            </a:r>
          </a:p>
          <a:p>
            <a:pPr fontAlgn="base">
              <a:spcBef>
                <a:spcPct val="0"/>
              </a:spcBef>
              <a:spcAft>
                <a:spcPct val="0"/>
              </a:spcAft>
              <a:buNone/>
            </a:pPr>
            <a:r>
              <a:rPr lang="fr-BE" altLang="fr-FR" sz="4000" b="1" dirty="0">
                <a:solidFill>
                  <a:schemeClr val="bg1"/>
                </a:solidFill>
                <a:latin typeface="Montserrat" panose="00000500000000000000" pitchFamily="50" charset="0"/>
                <a:cs typeface="Arial" panose="020B0604020202020204" pitchFamily="34" charset="0"/>
              </a:rPr>
              <a:t>CONTEXT</a:t>
            </a:r>
          </a:p>
          <a:p>
            <a:pPr fontAlgn="base">
              <a:spcBef>
                <a:spcPct val="0"/>
              </a:spcBef>
              <a:spcAft>
                <a:spcPct val="0"/>
              </a:spcAft>
              <a:buNone/>
            </a:pPr>
            <a:endParaRPr lang="fr-BE" altLang="fr-FR" sz="4000" b="1" dirty="0">
              <a:solidFill>
                <a:schemeClr val="bg1"/>
              </a:solidFill>
              <a:latin typeface="Montserrat" panose="00000500000000000000" pitchFamily="50" charset="0"/>
              <a:cs typeface="Arial" panose="020B0604020202020204" pitchFamily="34" charset="0"/>
            </a:endParaRPr>
          </a:p>
        </p:txBody>
      </p:sp>
      <p:sp>
        <p:nvSpPr>
          <p:cNvPr id="7" name="ZoneTexte 6"/>
          <p:cNvSpPr txBox="1"/>
          <p:nvPr/>
        </p:nvSpPr>
        <p:spPr>
          <a:xfrm>
            <a:off x="3449256" y="1632030"/>
            <a:ext cx="2430684" cy="2646878"/>
          </a:xfrm>
          <a:prstGeom prst="rect">
            <a:avLst/>
          </a:prstGeom>
          <a:noFill/>
        </p:spPr>
        <p:txBody>
          <a:bodyPr wrap="square" rtlCol="0">
            <a:spAutoFit/>
          </a:bodyPr>
          <a:lstStyle/>
          <a:p>
            <a:r>
              <a:rPr lang="fr-BE" sz="16600" dirty="0">
                <a:solidFill>
                  <a:schemeClr val="bg1"/>
                </a:solidFill>
                <a:latin typeface="Montserrat" panose="02000505000000020004" pitchFamily="2" charset="0"/>
              </a:rPr>
              <a:t>1.</a:t>
            </a:r>
          </a:p>
        </p:txBody>
      </p:sp>
    </p:spTree>
    <p:extLst>
      <p:ext uri="{BB962C8B-B14F-4D97-AF65-F5344CB8AC3E}">
        <p14:creationId xmlns:p14="http://schemas.microsoft.com/office/powerpoint/2010/main" val="33359345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rotWithShape="1">
          <a:blip r:embed="rId3"/>
          <a:srcRect l="45880" t="11207" r="4858" b="320"/>
          <a:stretch/>
        </p:blipFill>
        <p:spPr>
          <a:xfrm>
            <a:off x="0" y="0"/>
            <a:ext cx="12192000" cy="7196533"/>
          </a:xfrm>
          <a:prstGeom prst="rect">
            <a:avLst/>
          </a:prstGeom>
        </p:spPr>
      </p:pic>
      <p:sp>
        <p:nvSpPr>
          <p:cNvPr id="5" name="Rectangle 4"/>
          <p:cNvSpPr/>
          <p:nvPr/>
        </p:nvSpPr>
        <p:spPr>
          <a:xfrm>
            <a:off x="0" y="2301240"/>
            <a:ext cx="12192000" cy="4895294"/>
          </a:xfrm>
          <a:prstGeom prst="rect">
            <a:avLst/>
          </a:prstGeom>
          <a:solidFill>
            <a:schemeClr val="bg1">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dirty="0"/>
          </a:p>
        </p:txBody>
      </p:sp>
      <p:sp>
        <p:nvSpPr>
          <p:cNvPr id="6" name="ZoneTexte 5"/>
          <p:cNvSpPr txBox="1"/>
          <p:nvPr/>
        </p:nvSpPr>
        <p:spPr>
          <a:xfrm>
            <a:off x="365760" y="4264113"/>
            <a:ext cx="11460480" cy="646331"/>
          </a:xfrm>
          <a:prstGeom prst="rect">
            <a:avLst/>
          </a:prstGeom>
          <a:noFill/>
        </p:spPr>
        <p:txBody>
          <a:bodyPr wrap="square" rtlCol="0">
            <a:spAutoFit/>
          </a:bodyPr>
          <a:lstStyle/>
          <a:p>
            <a:pPr algn="ctr"/>
            <a:r>
              <a:rPr lang="fr-BE" sz="3600" dirty="0">
                <a:solidFill>
                  <a:srgbClr val="000099"/>
                </a:solidFill>
                <a:latin typeface="Open Sans" panose="020B0606030504020204" pitchFamily="34" charset="0"/>
                <a:ea typeface="Open Sans" panose="020B0606030504020204" pitchFamily="34" charset="0"/>
                <a:cs typeface="Open Sans" panose="020B0606030504020204" pitchFamily="34" charset="0"/>
              </a:rPr>
              <a:t>www.interreg-fwvl.eu</a:t>
            </a:r>
          </a:p>
        </p:txBody>
      </p:sp>
      <p:sp>
        <p:nvSpPr>
          <p:cNvPr id="7" name="Titre 4"/>
          <p:cNvSpPr txBox="1">
            <a:spLocks/>
          </p:cNvSpPr>
          <p:nvPr/>
        </p:nvSpPr>
        <p:spPr bwMode="auto">
          <a:xfrm>
            <a:off x="0" y="3048223"/>
            <a:ext cx="12192000" cy="1090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685800">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514350" indent="-171450" defTabSz="68580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857250" indent="-171450" defTabSz="6858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200150" indent="-17145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1543050" indent="-17145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0002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4574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29146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3718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ctr">
              <a:buNone/>
              <a:defRPr/>
            </a:pPr>
            <a:r>
              <a:rPr lang="fr-BE" sz="3200" b="1" dirty="0">
                <a:solidFill>
                  <a:srgbClr val="000099"/>
                </a:solidFill>
                <a:latin typeface="Montserrat" pitchFamily="50" charset="0"/>
                <a:cs typeface="Arial" panose="020B0604020202020204" pitchFamily="34" charset="0"/>
              </a:rPr>
              <a:t>SUIVEZ-NOUS !</a:t>
            </a:r>
            <a:endParaRPr lang="fr-FR" sz="3200" b="1" dirty="0">
              <a:solidFill>
                <a:srgbClr val="000099"/>
              </a:solidFill>
              <a:latin typeface="Montserrat" pitchFamily="50" charset="0"/>
              <a:cs typeface="Calibri" pitchFamily="34" charset="0"/>
            </a:endParaRPr>
          </a:p>
          <a:p>
            <a:pPr algn="ctr">
              <a:buNone/>
              <a:defRPr/>
            </a:pPr>
            <a:r>
              <a:rPr lang="fr-BE" sz="3200" b="1" dirty="0">
                <a:solidFill>
                  <a:srgbClr val="9FAEE5"/>
                </a:solidFill>
                <a:latin typeface="Montserrat" pitchFamily="50" charset="0"/>
                <a:cs typeface="Arial" panose="020B0604020202020204" pitchFamily="34" charset="0"/>
              </a:rPr>
              <a:t>VOLG ONS!</a:t>
            </a:r>
          </a:p>
        </p:txBody>
      </p:sp>
      <p:pic>
        <p:nvPicPr>
          <p:cNvPr id="8" name="Image 7"/>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717876" y="5046562"/>
            <a:ext cx="896212" cy="896212"/>
          </a:xfrm>
          <a:prstGeom prst="rect">
            <a:avLst/>
          </a:prstGeom>
        </p:spPr>
      </p:pic>
      <p:sp>
        <p:nvSpPr>
          <p:cNvPr id="9" name="ZoneTexte 8"/>
          <p:cNvSpPr txBox="1"/>
          <p:nvPr/>
        </p:nvSpPr>
        <p:spPr>
          <a:xfrm>
            <a:off x="726505" y="5874441"/>
            <a:ext cx="2595429" cy="461665"/>
          </a:xfrm>
          <a:prstGeom prst="rect">
            <a:avLst/>
          </a:prstGeom>
          <a:noFill/>
        </p:spPr>
        <p:txBody>
          <a:bodyPr wrap="square" rtlCol="0">
            <a:spAutoFit/>
          </a:bodyPr>
          <a:lstStyle/>
          <a:p>
            <a:pPr algn="ctr"/>
            <a:r>
              <a:rPr lang="fr-BE" sz="2400" dirty="0">
                <a:solidFill>
                  <a:srgbClr val="000099"/>
                </a:solidFill>
                <a:latin typeface="Open Sans" panose="020B0606030504020204" pitchFamily="34" charset="0"/>
                <a:ea typeface="Open Sans" panose="020B0606030504020204" pitchFamily="34" charset="0"/>
                <a:cs typeface="Open Sans" panose="020B0606030504020204" pitchFamily="34" charset="0"/>
              </a:rPr>
              <a:t>@</a:t>
            </a:r>
            <a:r>
              <a:rPr lang="fr-BE" sz="2400" dirty="0" err="1">
                <a:solidFill>
                  <a:srgbClr val="000099"/>
                </a:solidFill>
                <a:latin typeface="Open Sans" panose="020B0606030504020204" pitchFamily="34" charset="0"/>
                <a:ea typeface="Open Sans" panose="020B0606030504020204" pitchFamily="34" charset="0"/>
                <a:cs typeface="Open Sans" panose="020B0606030504020204" pitchFamily="34" charset="0"/>
              </a:rPr>
              <a:t>InterregFWVL</a:t>
            </a:r>
            <a:endParaRPr lang="fr-BE" sz="2400" dirty="0">
              <a:solidFill>
                <a:srgbClr val="000099"/>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11" name="Image 10"/>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5616940" y="5046562"/>
            <a:ext cx="792040" cy="792040"/>
          </a:xfrm>
          <a:prstGeom prst="rect">
            <a:avLst/>
          </a:prstGeom>
        </p:spPr>
      </p:pic>
      <p:sp>
        <p:nvSpPr>
          <p:cNvPr id="12" name="ZoneTexte 11"/>
          <p:cNvSpPr txBox="1"/>
          <p:nvPr/>
        </p:nvSpPr>
        <p:spPr>
          <a:xfrm>
            <a:off x="4337807" y="5838602"/>
            <a:ext cx="3370933" cy="830997"/>
          </a:xfrm>
          <a:prstGeom prst="rect">
            <a:avLst/>
          </a:prstGeom>
          <a:noFill/>
        </p:spPr>
        <p:txBody>
          <a:bodyPr wrap="square" rtlCol="0">
            <a:spAutoFit/>
          </a:bodyPr>
          <a:lstStyle/>
          <a:p>
            <a:pPr algn="ctr"/>
            <a:r>
              <a:rPr lang="fr-BE" sz="2400" dirty="0">
                <a:solidFill>
                  <a:srgbClr val="000099"/>
                </a:solidFill>
                <a:latin typeface="Open Sans" panose="020B0606030504020204" pitchFamily="34" charset="0"/>
                <a:ea typeface="Open Sans" panose="020B0606030504020204" pitchFamily="34" charset="0"/>
                <a:cs typeface="Open Sans" panose="020B0606030504020204" pitchFamily="34" charset="0"/>
              </a:rPr>
              <a:t>Interreg France- Wallonie-</a:t>
            </a:r>
            <a:r>
              <a:rPr lang="fr-BE" sz="2400" dirty="0" err="1">
                <a:solidFill>
                  <a:srgbClr val="000099"/>
                </a:solidFill>
                <a:latin typeface="Open Sans" panose="020B0606030504020204" pitchFamily="34" charset="0"/>
                <a:ea typeface="Open Sans" panose="020B0606030504020204" pitchFamily="34" charset="0"/>
                <a:cs typeface="Open Sans" panose="020B0606030504020204" pitchFamily="34" charset="0"/>
              </a:rPr>
              <a:t>Vlaanderen</a:t>
            </a:r>
            <a:endParaRPr lang="fr-BE" sz="2400" dirty="0">
              <a:solidFill>
                <a:srgbClr val="000099"/>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14" name="Image 13"/>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9554350" y="5082401"/>
            <a:ext cx="792040" cy="792040"/>
          </a:xfrm>
          <a:prstGeom prst="rect">
            <a:avLst/>
          </a:prstGeom>
        </p:spPr>
      </p:pic>
      <p:sp>
        <p:nvSpPr>
          <p:cNvPr id="16" name="ZoneTexte 15"/>
          <p:cNvSpPr txBox="1"/>
          <p:nvPr/>
        </p:nvSpPr>
        <p:spPr>
          <a:xfrm>
            <a:off x="8264903" y="5880517"/>
            <a:ext cx="3370933" cy="830997"/>
          </a:xfrm>
          <a:prstGeom prst="rect">
            <a:avLst/>
          </a:prstGeom>
          <a:noFill/>
        </p:spPr>
        <p:txBody>
          <a:bodyPr wrap="square" rtlCol="0">
            <a:spAutoFit/>
          </a:bodyPr>
          <a:lstStyle/>
          <a:p>
            <a:pPr algn="ctr"/>
            <a:r>
              <a:rPr lang="fr-BE" sz="2400" dirty="0">
                <a:solidFill>
                  <a:srgbClr val="000099"/>
                </a:solidFill>
                <a:latin typeface="Open Sans" panose="020B0606030504020204" pitchFamily="34" charset="0"/>
                <a:ea typeface="Open Sans" panose="020B0606030504020204" pitchFamily="34" charset="0"/>
                <a:cs typeface="Open Sans" panose="020B0606030504020204" pitchFamily="34" charset="0"/>
              </a:rPr>
              <a:t>Interreg France- Wallonie-</a:t>
            </a:r>
            <a:r>
              <a:rPr lang="fr-BE" sz="2400" dirty="0" err="1">
                <a:solidFill>
                  <a:srgbClr val="000099"/>
                </a:solidFill>
                <a:latin typeface="Open Sans" panose="020B0606030504020204" pitchFamily="34" charset="0"/>
                <a:ea typeface="Open Sans" panose="020B0606030504020204" pitchFamily="34" charset="0"/>
                <a:cs typeface="Open Sans" panose="020B0606030504020204" pitchFamily="34" charset="0"/>
              </a:rPr>
              <a:t>Vlaanderen</a:t>
            </a:r>
            <a:endParaRPr lang="fr-BE" sz="2400" dirty="0">
              <a:solidFill>
                <a:srgbClr val="000099"/>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776325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ppt_x"/>
                                          </p:val>
                                        </p:tav>
                                        <p:tav tm="100000">
                                          <p:val>
                                            <p:strVal val="#ppt_x"/>
                                          </p:val>
                                        </p:tav>
                                      </p:tavLst>
                                    </p:anim>
                                    <p:anim calcmode="lin" valueType="num">
                                      <p:cBhvr additive="base">
                                        <p:cTn id="24" dur="500" fill="hold"/>
                                        <p:tgtEl>
                                          <p:spTgt spid="9"/>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500" fill="hold"/>
                                        <p:tgtEl>
                                          <p:spTgt spid="11"/>
                                        </p:tgtEl>
                                        <p:attrNameLst>
                                          <p:attrName>ppt_x</p:attrName>
                                        </p:attrNameLst>
                                      </p:cBhvr>
                                      <p:tavLst>
                                        <p:tav tm="0">
                                          <p:val>
                                            <p:strVal val="#ppt_x"/>
                                          </p:val>
                                        </p:tav>
                                        <p:tav tm="100000">
                                          <p:val>
                                            <p:strVal val="#ppt_x"/>
                                          </p:val>
                                        </p:tav>
                                      </p:tavLst>
                                    </p:anim>
                                    <p:anim calcmode="lin" valueType="num">
                                      <p:cBhvr additive="base">
                                        <p:cTn id="28" dur="500" fill="hold"/>
                                        <p:tgtEl>
                                          <p:spTgt spid="1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ppt_x"/>
                                          </p:val>
                                        </p:tav>
                                        <p:tav tm="100000">
                                          <p:val>
                                            <p:strVal val="#ppt_x"/>
                                          </p:val>
                                        </p:tav>
                                      </p:tavLst>
                                    </p:anim>
                                    <p:anim calcmode="lin" valueType="num">
                                      <p:cBhvr additive="base">
                                        <p:cTn id="32" dur="500" fill="hold"/>
                                        <p:tgtEl>
                                          <p:spTgt spid="12"/>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additive="base">
                                        <p:cTn id="35" dur="500" fill="hold"/>
                                        <p:tgtEl>
                                          <p:spTgt spid="14"/>
                                        </p:tgtEl>
                                        <p:attrNameLst>
                                          <p:attrName>ppt_x</p:attrName>
                                        </p:attrNameLst>
                                      </p:cBhvr>
                                      <p:tavLst>
                                        <p:tav tm="0">
                                          <p:val>
                                            <p:strVal val="#ppt_x"/>
                                          </p:val>
                                        </p:tav>
                                        <p:tav tm="100000">
                                          <p:val>
                                            <p:strVal val="#ppt_x"/>
                                          </p:val>
                                        </p:tav>
                                      </p:tavLst>
                                    </p:anim>
                                    <p:anim calcmode="lin" valueType="num">
                                      <p:cBhvr additive="base">
                                        <p:cTn id="36" dur="500" fill="hold"/>
                                        <p:tgtEl>
                                          <p:spTgt spid="14"/>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6"/>
                                        </p:tgtEl>
                                        <p:attrNameLst>
                                          <p:attrName>style.visibility</p:attrName>
                                        </p:attrNameLst>
                                      </p:cBhvr>
                                      <p:to>
                                        <p:strVal val="visible"/>
                                      </p:to>
                                    </p:set>
                                    <p:anim calcmode="lin" valueType="num">
                                      <p:cBhvr additive="base">
                                        <p:cTn id="39" dur="500" fill="hold"/>
                                        <p:tgtEl>
                                          <p:spTgt spid="16"/>
                                        </p:tgtEl>
                                        <p:attrNameLst>
                                          <p:attrName>ppt_x</p:attrName>
                                        </p:attrNameLst>
                                      </p:cBhvr>
                                      <p:tavLst>
                                        <p:tav tm="0">
                                          <p:val>
                                            <p:strVal val="#ppt_x"/>
                                          </p:val>
                                        </p:tav>
                                        <p:tav tm="100000">
                                          <p:val>
                                            <p:strVal val="#ppt_x"/>
                                          </p:val>
                                        </p:tav>
                                      </p:tavLst>
                                    </p:anim>
                                    <p:anim calcmode="lin" valueType="num">
                                      <p:cBhvr additive="base">
                                        <p:cTn id="4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p:bldP spid="9" grpId="0"/>
      <p:bldP spid="12" grpId="0"/>
      <p:bldP spid="1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12" descr="fondPPT.jpg"/>
          <p:cNvPicPr>
            <a:picLocks noChangeAspect="1"/>
          </p:cNvPicPr>
          <p:nvPr/>
        </p:nvPicPr>
        <p:blipFill rotWithShape="1">
          <a:blip r:embed="rId2">
            <a:extLst>
              <a:ext uri="{28A0092B-C50C-407E-A947-70E740481C1C}">
                <a14:useLocalDpi xmlns:a14="http://schemas.microsoft.com/office/drawing/2010/main" val="0"/>
              </a:ext>
            </a:extLst>
          </a:blip>
          <a:srcRect l="29424"/>
          <a:stretch/>
        </p:blipFill>
        <p:spPr bwMode="auto">
          <a:xfrm>
            <a:off x="3587436" y="0"/>
            <a:ext cx="860456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ZoneTexte 5"/>
          <p:cNvSpPr txBox="1"/>
          <p:nvPr/>
        </p:nvSpPr>
        <p:spPr>
          <a:xfrm>
            <a:off x="3141991" y="42863"/>
            <a:ext cx="3240088" cy="553998"/>
          </a:xfrm>
          <a:prstGeom prst="rect">
            <a:avLst/>
          </a:prstGeom>
          <a:noFill/>
        </p:spPr>
        <p:txBody>
          <a:bodyPr>
            <a:spAutoFit/>
          </a:bodyPr>
          <a:lstStyle/>
          <a:p>
            <a:pPr>
              <a:defRPr/>
            </a:pPr>
            <a:r>
              <a:rPr lang="nl-NL" sz="1000" b="1" dirty="0">
                <a:solidFill>
                  <a:srgbClr val="000099"/>
                </a:solidFill>
                <a:latin typeface="Calibri Light" panose="020F0302020204030204"/>
                <a:cs typeface="Calibri" pitchFamily="34" charset="0"/>
              </a:rPr>
              <a:t>PROGRAMME DE COOPÉRATION TRANSFRONTALIÈRE</a:t>
            </a:r>
          </a:p>
          <a:p>
            <a:pPr>
              <a:defRPr/>
            </a:pPr>
            <a:r>
              <a:rPr lang="nl-NL" sz="1000" b="1" dirty="0">
                <a:solidFill>
                  <a:srgbClr val="9FAEE5"/>
                </a:solidFill>
                <a:latin typeface="Calibri Light" panose="020F0302020204030204"/>
                <a:cs typeface="Calibri" pitchFamily="34" charset="0"/>
              </a:rPr>
              <a:t>GRENSOVERSCHRIJDEND SAMENWERKINGSPROGRAMMA</a:t>
            </a:r>
            <a:endParaRPr lang="fr-BE" sz="1000" b="1" dirty="0">
              <a:solidFill>
                <a:srgbClr val="9FAEE5"/>
              </a:solidFill>
              <a:latin typeface="Calibri Light" panose="020F0302020204030204"/>
              <a:cs typeface="Calibri" pitchFamily="34" charset="0"/>
            </a:endParaRPr>
          </a:p>
          <a:p>
            <a:pPr algn="ctr">
              <a:defRPr/>
            </a:pPr>
            <a:endParaRPr lang="fr-BE" sz="1000" b="1" dirty="0">
              <a:solidFill>
                <a:srgbClr val="000099"/>
              </a:solidFill>
              <a:latin typeface="Calibri Light" panose="020F0302020204030204"/>
              <a:cs typeface="Calibri" pitchFamily="34" charset="0"/>
            </a:endParaRPr>
          </a:p>
        </p:txBody>
      </p:sp>
      <p:sp>
        <p:nvSpPr>
          <p:cNvPr id="8" name="ZoneTexte 10"/>
          <p:cNvSpPr txBox="1">
            <a:spLocks noChangeArrowheads="1"/>
          </p:cNvSpPr>
          <p:nvPr/>
        </p:nvSpPr>
        <p:spPr bwMode="auto">
          <a:xfrm>
            <a:off x="995877" y="6475413"/>
            <a:ext cx="91440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fontAlgn="base">
              <a:spcBef>
                <a:spcPct val="0"/>
              </a:spcBef>
              <a:spcAft>
                <a:spcPct val="0"/>
              </a:spcAft>
            </a:pPr>
            <a:r>
              <a:rPr lang="fr-BE" altLang="fr-FR" sz="700" b="1" dirty="0">
                <a:solidFill>
                  <a:srgbClr val="000099"/>
                </a:solidFill>
                <a:latin typeface="Montserrat" panose="00000500000000000000" pitchFamily="50" charset="0"/>
              </a:rPr>
              <a:t>AVEC LE SOUTIEN DU FONDS EUROPÉEN DE DÉVELOPPEMENT RÉGIONAL</a:t>
            </a:r>
          </a:p>
          <a:p>
            <a:pPr algn="ctr" fontAlgn="base">
              <a:spcBef>
                <a:spcPct val="0"/>
              </a:spcBef>
              <a:spcAft>
                <a:spcPct val="0"/>
              </a:spcAft>
            </a:pPr>
            <a:r>
              <a:rPr lang="nl-NL" altLang="fr-FR" sz="700" b="1" dirty="0">
                <a:solidFill>
                  <a:srgbClr val="9FAEE5"/>
                </a:solidFill>
                <a:latin typeface="Montserrat" panose="00000500000000000000" pitchFamily="50" charset="0"/>
              </a:rPr>
              <a:t>MET STEUN VAN HET EUROPEES FONDS VOOR REGIONALE ONTWIKKELING</a:t>
            </a:r>
            <a:endParaRPr lang="fr-BE" altLang="fr-FR" sz="700" b="1" dirty="0">
              <a:solidFill>
                <a:srgbClr val="9FAEE5"/>
              </a:solidFill>
              <a:latin typeface="Montserrat" panose="00000500000000000000" pitchFamily="50" charset="0"/>
            </a:endParaRPr>
          </a:p>
        </p:txBody>
      </p:sp>
      <p:pic>
        <p:nvPicPr>
          <p:cNvPr id="21" name="Image 20"/>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368193" y="-291973"/>
            <a:ext cx="3256251" cy="7898359"/>
          </a:xfrm>
          <a:prstGeom prst="rect">
            <a:avLst/>
          </a:prstGeom>
        </p:spPr>
      </p:pic>
      <p:pic>
        <p:nvPicPr>
          <p:cNvPr id="11" name="Image 8" descr="logoInterregFWV_ronds.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484828" y="981075"/>
            <a:ext cx="3332163"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
          <p:cNvSpPr/>
          <p:nvPr/>
        </p:nvSpPr>
        <p:spPr>
          <a:xfrm>
            <a:off x="1713053" y="2565400"/>
            <a:ext cx="9144000" cy="1015663"/>
          </a:xfrm>
          <a:prstGeom prst="rect">
            <a:avLst/>
          </a:prstGeom>
          <a:noFill/>
          <a:ln>
            <a:noFill/>
          </a:ln>
        </p:spPr>
        <p:txBody>
          <a:bodyPr>
            <a:spAutoFit/>
          </a:bodyPr>
          <a:lstStyle/>
          <a:p>
            <a:pPr algn="ctr">
              <a:defRPr/>
            </a:pPr>
            <a:r>
              <a:rPr lang="fr-FR" sz="3000" dirty="0">
                <a:ln w="19050">
                  <a:noFill/>
                  <a:prstDash val="solid"/>
                </a:ln>
                <a:solidFill>
                  <a:srgbClr val="000099"/>
                </a:solidFill>
                <a:latin typeface="Montserrat" pitchFamily="50" charset="0"/>
                <a:cs typeface="Arial" panose="020B0604020202020204" pitchFamily="34" charset="0"/>
              </a:rPr>
              <a:t>MERCI DE VOTRE ATTENTION</a:t>
            </a:r>
          </a:p>
          <a:p>
            <a:pPr algn="ctr">
              <a:defRPr/>
            </a:pPr>
            <a:r>
              <a:rPr lang="fr-FR" sz="3000" dirty="0">
                <a:ln w="19050">
                  <a:noFill/>
                  <a:prstDash val="solid"/>
                </a:ln>
                <a:solidFill>
                  <a:srgbClr val="9FAEE5"/>
                </a:solidFill>
                <a:latin typeface="Montserrat" pitchFamily="50" charset="0"/>
                <a:cs typeface="Arial" panose="020B0604020202020204" pitchFamily="34" charset="0"/>
              </a:rPr>
              <a:t>WE DANKEN U VOOR UW AANDACHT</a:t>
            </a:r>
          </a:p>
        </p:txBody>
      </p:sp>
      <p:pic>
        <p:nvPicPr>
          <p:cNvPr id="16" name="Image 3" descr="web.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903803" y="4471787"/>
            <a:ext cx="4762500" cy="103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544891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4"/>
          <p:cNvSpPr txBox="1">
            <a:spLocks/>
          </p:cNvSpPr>
          <p:nvPr/>
        </p:nvSpPr>
        <p:spPr bwMode="auto">
          <a:xfrm>
            <a:off x="1724298" y="2587217"/>
            <a:ext cx="10045336" cy="1880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685800">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514350" indent="-171450" defTabSz="68580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857250" indent="-171450" defTabSz="6858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200150" indent="-17145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1543050" indent="-17145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0002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4574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29146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3718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spcBef>
                <a:spcPct val="0"/>
              </a:spcBef>
              <a:buNone/>
              <a:defRPr/>
            </a:pPr>
            <a:r>
              <a:rPr lang="fr-FR" sz="2800" b="1" dirty="0">
                <a:solidFill>
                  <a:srgbClr val="000099"/>
                </a:solidFill>
                <a:latin typeface="Montserrat" pitchFamily="50" charset="0"/>
                <a:cs typeface="Calibri" pitchFamily="34" charset="0"/>
              </a:rPr>
              <a:t>LE PROGRAMME INTERREG FRANCE-WALLONIE-VLAANDEREN EN IMAGES</a:t>
            </a:r>
          </a:p>
          <a:p>
            <a:pPr>
              <a:spcBef>
                <a:spcPct val="0"/>
              </a:spcBef>
              <a:buNone/>
              <a:defRPr/>
            </a:pPr>
            <a:r>
              <a:rPr lang="fr-FR" sz="2800" b="1" dirty="0">
                <a:solidFill>
                  <a:srgbClr val="9FAEE5"/>
                </a:solidFill>
                <a:latin typeface="Montserrat" pitchFamily="50" charset="0"/>
                <a:cs typeface="Calibri" pitchFamily="34" charset="0"/>
              </a:rPr>
              <a:t>HET PROGRAMMA INTERREG FRANCE-WALLONIE-VLAADEREN IN BEELDEN</a:t>
            </a:r>
          </a:p>
        </p:txBody>
      </p:sp>
    </p:spTree>
    <p:extLst>
      <p:ext uri="{BB962C8B-B14F-4D97-AF65-F5344CB8AC3E}">
        <p14:creationId xmlns:p14="http://schemas.microsoft.com/office/powerpoint/2010/main" val="2849964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e 1"/>
          <p:cNvGrpSpPr/>
          <p:nvPr/>
        </p:nvGrpSpPr>
        <p:grpSpPr>
          <a:xfrm>
            <a:off x="1772555" y="1005052"/>
            <a:ext cx="7312827" cy="335980"/>
            <a:chOff x="1772555" y="1005052"/>
            <a:chExt cx="7312827" cy="335980"/>
          </a:xfrm>
        </p:grpSpPr>
        <p:sp>
          <p:nvSpPr>
            <p:cNvPr id="11" name="Parallélogramme 10"/>
            <p:cNvSpPr/>
            <p:nvPr/>
          </p:nvSpPr>
          <p:spPr>
            <a:xfrm>
              <a:off x="1772555" y="1006668"/>
              <a:ext cx="1863212" cy="332748"/>
            </a:xfrm>
            <a:prstGeom prst="parallelogram">
              <a:avLst/>
            </a:prstGeom>
            <a:ln/>
          </p:spPr>
          <p:style>
            <a:lnRef idx="3">
              <a:schemeClr val="lt1"/>
            </a:lnRef>
            <a:fillRef idx="1">
              <a:schemeClr val="accent1"/>
            </a:fillRef>
            <a:effectRef idx="1">
              <a:schemeClr val="accent1"/>
            </a:effectRef>
            <a:fontRef idx="minor">
              <a:schemeClr val="lt1"/>
            </a:fontRef>
          </p:style>
          <p:txBody>
            <a:bodyPr rtlCol="0" anchor="ctr"/>
            <a:lstStyle/>
            <a:p>
              <a:pPr algn="ctr"/>
              <a:r>
                <a:rPr lang="fr-BE" b="1" dirty="0">
                  <a:ln w="10160">
                    <a:solidFill>
                      <a:srgbClr val="BEC8ED"/>
                    </a:solidFill>
                    <a:prstDash val="solid"/>
                  </a:ln>
                  <a:solidFill>
                    <a:srgbClr val="FFFFFF"/>
                  </a:solidFill>
                  <a:effectLst>
                    <a:outerShdw blurRad="38100" dist="22860" dir="5400000" algn="tl" rotWithShape="0">
                      <a:srgbClr val="000000">
                        <a:alpha val="30000"/>
                      </a:srgbClr>
                    </a:outerShdw>
                  </a:effectLst>
                </a:rPr>
                <a:t>1990 - 1993</a:t>
              </a:r>
            </a:p>
          </p:txBody>
        </p:sp>
        <p:sp>
          <p:nvSpPr>
            <p:cNvPr id="12" name="Parallélogramme 11"/>
            <p:cNvSpPr/>
            <p:nvPr/>
          </p:nvSpPr>
          <p:spPr>
            <a:xfrm>
              <a:off x="3474647" y="1008284"/>
              <a:ext cx="1942785" cy="332748"/>
            </a:xfrm>
            <a:prstGeom prst="parallelogram">
              <a:avLst/>
            </a:prstGeom>
            <a:solidFill>
              <a:srgbClr val="AAB7E8"/>
            </a:solidFill>
            <a:ln/>
          </p:spPr>
          <p:style>
            <a:lnRef idx="3">
              <a:schemeClr val="lt1"/>
            </a:lnRef>
            <a:fillRef idx="1">
              <a:schemeClr val="accent1"/>
            </a:fillRef>
            <a:effectRef idx="1">
              <a:schemeClr val="accent1"/>
            </a:effectRef>
            <a:fontRef idx="minor">
              <a:schemeClr val="lt1"/>
            </a:fontRef>
          </p:style>
          <p:txBody>
            <a:bodyPr rtlCol="0" anchor="ctr"/>
            <a:lstStyle/>
            <a:p>
              <a:pPr algn="ctr"/>
              <a:r>
                <a:rPr lang="fr-BE" b="1" dirty="0">
                  <a:ln w="10160">
                    <a:solidFill>
                      <a:srgbClr val="BEC8ED"/>
                    </a:solidFill>
                    <a:prstDash val="solid"/>
                  </a:ln>
                  <a:solidFill>
                    <a:srgbClr val="FFFFFF"/>
                  </a:solidFill>
                  <a:effectLst>
                    <a:outerShdw blurRad="38100" dist="22860" dir="5400000" algn="tl" rotWithShape="0">
                      <a:srgbClr val="000000">
                        <a:alpha val="30000"/>
                      </a:srgbClr>
                    </a:outerShdw>
                  </a:effectLst>
                </a:rPr>
                <a:t>1994 - 1999</a:t>
              </a:r>
            </a:p>
          </p:txBody>
        </p:sp>
        <p:sp>
          <p:nvSpPr>
            <p:cNvPr id="13" name="Parallélogramme 12"/>
            <p:cNvSpPr/>
            <p:nvPr/>
          </p:nvSpPr>
          <p:spPr>
            <a:xfrm>
              <a:off x="5305018" y="1006668"/>
              <a:ext cx="1942785" cy="332748"/>
            </a:xfrm>
            <a:prstGeom prst="parallelogram">
              <a:avLst/>
            </a:prstGeom>
            <a:solidFill>
              <a:srgbClr val="7087DA"/>
            </a:solidFill>
            <a:ln/>
          </p:spPr>
          <p:style>
            <a:lnRef idx="3">
              <a:schemeClr val="lt1"/>
            </a:lnRef>
            <a:fillRef idx="1">
              <a:schemeClr val="accent1"/>
            </a:fillRef>
            <a:effectRef idx="1">
              <a:schemeClr val="accent1"/>
            </a:effectRef>
            <a:fontRef idx="minor">
              <a:schemeClr val="lt1"/>
            </a:fontRef>
          </p:style>
          <p:txBody>
            <a:bodyPr rtlCol="0" anchor="ctr"/>
            <a:lstStyle/>
            <a:p>
              <a:pPr algn="ctr"/>
              <a:r>
                <a:rPr lang="fr-BE" b="1" dirty="0">
                  <a:ln w="10160">
                    <a:solidFill>
                      <a:srgbClr val="BEC8ED"/>
                    </a:solidFill>
                    <a:prstDash val="solid"/>
                  </a:ln>
                  <a:solidFill>
                    <a:srgbClr val="FFFFFF"/>
                  </a:solidFill>
                  <a:effectLst>
                    <a:outerShdw blurRad="38100" dist="22860" dir="5400000" algn="tl" rotWithShape="0">
                      <a:srgbClr val="000000">
                        <a:alpha val="30000"/>
                      </a:srgbClr>
                    </a:outerShdw>
                  </a:effectLst>
                </a:rPr>
                <a:t>2000 - 2006</a:t>
              </a:r>
            </a:p>
          </p:txBody>
        </p:sp>
        <p:sp>
          <p:nvSpPr>
            <p:cNvPr id="14" name="Parallélogramme 13"/>
            <p:cNvSpPr/>
            <p:nvPr/>
          </p:nvSpPr>
          <p:spPr>
            <a:xfrm>
              <a:off x="7142597" y="1005052"/>
              <a:ext cx="1942785" cy="332748"/>
            </a:xfrm>
            <a:prstGeom prst="parallelogram">
              <a:avLst/>
            </a:prstGeom>
            <a:solidFill>
              <a:srgbClr val="3250C0"/>
            </a:solidFill>
            <a:ln/>
          </p:spPr>
          <p:style>
            <a:lnRef idx="3">
              <a:schemeClr val="lt1"/>
            </a:lnRef>
            <a:fillRef idx="1">
              <a:schemeClr val="accent1"/>
            </a:fillRef>
            <a:effectRef idx="1">
              <a:schemeClr val="accent1"/>
            </a:effectRef>
            <a:fontRef idx="minor">
              <a:schemeClr val="lt1"/>
            </a:fontRef>
          </p:style>
          <p:txBody>
            <a:bodyPr rtlCol="0" anchor="ctr"/>
            <a:lstStyle/>
            <a:p>
              <a:pPr algn="ctr"/>
              <a:r>
                <a:rPr lang="fr-BE" b="1" dirty="0">
                  <a:ln w="10160">
                    <a:solidFill>
                      <a:srgbClr val="BEC8ED"/>
                    </a:solidFill>
                    <a:prstDash val="solid"/>
                  </a:ln>
                  <a:solidFill>
                    <a:srgbClr val="FFFFFF"/>
                  </a:solidFill>
                  <a:effectLst>
                    <a:outerShdw blurRad="38100" dist="22860" dir="5400000" algn="tl" rotWithShape="0">
                      <a:srgbClr val="000000">
                        <a:alpha val="30000"/>
                      </a:srgbClr>
                    </a:outerShdw>
                  </a:effectLst>
                </a:rPr>
                <a:t>2007 - 2013</a:t>
              </a:r>
            </a:p>
          </p:txBody>
        </p:sp>
      </p:grpSp>
      <p:sp>
        <p:nvSpPr>
          <p:cNvPr id="15" name="Parallélogramme 14"/>
          <p:cNvSpPr/>
          <p:nvPr/>
        </p:nvSpPr>
        <p:spPr>
          <a:xfrm>
            <a:off x="8972968" y="1005052"/>
            <a:ext cx="3382590" cy="332748"/>
          </a:xfrm>
          <a:prstGeom prst="parallelogram">
            <a:avLst/>
          </a:prstGeom>
          <a:solidFill>
            <a:srgbClr val="000099"/>
          </a:solidFill>
          <a:ln/>
        </p:spPr>
        <p:style>
          <a:lnRef idx="3">
            <a:schemeClr val="lt1"/>
          </a:lnRef>
          <a:fillRef idx="1">
            <a:schemeClr val="accent1"/>
          </a:fillRef>
          <a:effectRef idx="1">
            <a:schemeClr val="accent1"/>
          </a:effectRef>
          <a:fontRef idx="minor">
            <a:schemeClr val="lt1"/>
          </a:fontRef>
        </p:style>
        <p:txBody>
          <a:bodyPr rtlCol="0" anchor="ctr"/>
          <a:lstStyle/>
          <a:p>
            <a:pPr algn="ctr"/>
            <a:r>
              <a:rPr lang="fr-BE" b="1" dirty="0">
                <a:ln w="10160">
                  <a:solidFill>
                    <a:srgbClr val="BEC8ED"/>
                  </a:solidFill>
                  <a:prstDash val="solid"/>
                </a:ln>
                <a:solidFill>
                  <a:srgbClr val="FFFFFF"/>
                </a:solidFill>
                <a:effectLst>
                  <a:outerShdw blurRad="38100" dist="22860" dir="5400000" algn="tl" rotWithShape="0">
                    <a:srgbClr val="000000">
                      <a:alpha val="30000"/>
                    </a:srgbClr>
                  </a:outerShdw>
                </a:effectLst>
              </a:rPr>
              <a:t>2014 - 2020</a:t>
            </a:r>
          </a:p>
        </p:txBody>
      </p:sp>
      <p:sp>
        <p:nvSpPr>
          <p:cNvPr id="18" name="Ellipse 17"/>
          <p:cNvSpPr/>
          <p:nvPr/>
        </p:nvSpPr>
        <p:spPr>
          <a:xfrm>
            <a:off x="4044096" y="1756004"/>
            <a:ext cx="726587" cy="726587"/>
          </a:xfrm>
          <a:prstGeom prst="ellipse">
            <a:avLst/>
          </a:prstGeom>
          <a:solidFill>
            <a:srgbClr val="0000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5000" b="1" dirty="0">
                <a:solidFill>
                  <a:schemeClr val="bg1"/>
                </a:solidFill>
                <a:latin typeface="Montserrat" panose="02000505000000020004" pitchFamily="2" charset="0"/>
              </a:rPr>
              <a:t>1</a:t>
            </a:r>
          </a:p>
        </p:txBody>
      </p:sp>
      <p:sp>
        <p:nvSpPr>
          <p:cNvPr id="19" name="Ellipse 18"/>
          <p:cNvSpPr/>
          <p:nvPr/>
        </p:nvSpPr>
        <p:spPr>
          <a:xfrm>
            <a:off x="9096143" y="1756004"/>
            <a:ext cx="726587" cy="726587"/>
          </a:xfrm>
          <a:prstGeom prst="ellipse">
            <a:avLst/>
          </a:prstGeom>
          <a:solidFill>
            <a:srgbClr val="0000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5000" b="1" dirty="0">
                <a:solidFill>
                  <a:schemeClr val="bg1"/>
                </a:solidFill>
                <a:latin typeface="Montserrat" panose="02000505000000020004" pitchFamily="2" charset="0"/>
              </a:rPr>
              <a:t>2</a:t>
            </a:r>
          </a:p>
        </p:txBody>
      </p:sp>
      <p:sp>
        <p:nvSpPr>
          <p:cNvPr id="21" name="ZoneTexte 20"/>
          <p:cNvSpPr txBox="1"/>
          <p:nvPr/>
        </p:nvSpPr>
        <p:spPr>
          <a:xfrm>
            <a:off x="755134" y="3666451"/>
            <a:ext cx="5896278" cy="2092881"/>
          </a:xfrm>
          <a:prstGeom prst="rect">
            <a:avLst/>
          </a:prstGeom>
          <a:noFill/>
        </p:spPr>
        <p:txBody>
          <a:bodyPr wrap="square" rtlCol="0">
            <a:spAutoFit/>
          </a:bodyPr>
          <a:lstStyle/>
          <a:p>
            <a:pPr algn="r" defTabSz="919163">
              <a:buClr>
                <a:srgbClr val="7087DA"/>
              </a:buClr>
            </a:pPr>
            <a:r>
              <a:rPr lang="fr-BE" b="1" dirty="0">
                <a:solidFill>
                  <a:srgbClr val="000099"/>
                </a:solidFill>
                <a:latin typeface="Montserrat" pitchFamily="50" charset="0"/>
              </a:rPr>
              <a:t>FEDER</a:t>
            </a:r>
            <a:r>
              <a:rPr lang="fr-BE" b="1" dirty="0">
                <a:solidFill>
                  <a:srgbClr val="9BABE5"/>
                </a:solidFill>
                <a:latin typeface="Montserrat" pitchFamily="50" charset="0"/>
              </a:rPr>
              <a:t> </a:t>
            </a:r>
          </a:p>
          <a:p>
            <a:pPr algn="r" defTabSz="919163">
              <a:buClr>
                <a:srgbClr val="7087DA"/>
              </a:buClr>
            </a:pPr>
            <a:r>
              <a:rPr lang="fr-BE" b="1" dirty="0">
                <a:solidFill>
                  <a:srgbClr val="9FAEE5"/>
                </a:solidFill>
                <a:latin typeface="Montserrat" pitchFamily="50" charset="0"/>
                <a:ea typeface="+mj-ea"/>
              </a:rPr>
              <a:t>EFRO</a:t>
            </a:r>
          </a:p>
          <a:p>
            <a:pPr marL="358775" algn="r">
              <a:buClr>
                <a:srgbClr val="7087DA"/>
              </a:buClr>
            </a:pPr>
            <a:endParaRPr lang="fr-BE" sz="1100" b="1" dirty="0">
              <a:solidFill>
                <a:srgbClr val="9BABE5"/>
              </a:solidFill>
              <a:latin typeface="Montserrat" pitchFamily="50" charset="0"/>
              <a:ea typeface="+mj-ea"/>
            </a:endParaRPr>
          </a:p>
          <a:p>
            <a:pPr algn="r">
              <a:buClr>
                <a:srgbClr val="7087DA"/>
              </a:buClr>
            </a:pPr>
            <a:r>
              <a:rPr lang="fr-BE" b="1" dirty="0">
                <a:solidFill>
                  <a:srgbClr val="000099"/>
                </a:solidFill>
                <a:latin typeface="Montserrat" pitchFamily="50" charset="0"/>
                <a:ea typeface="+mj-ea"/>
              </a:rPr>
              <a:t>Fonds social européen</a:t>
            </a:r>
          </a:p>
          <a:p>
            <a:pPr algn="r">
              <a:buClr>
                <a:srgbClr val="7087DA"/>
              </a:buClr>
            </a:pPr>
            <a:r>
              <a:rPr lang="fr-BE" b="1" dirty="0" err="1">
                <a:solidFill>
                  <a:srgbClr val="9FAEE5"/>
                </a:solidFill>
                <a:latin typeface="Montserrat" pitchFamily="50" charset="0"/>
                <a:ea typeface="+mj-ea"/>
              </a:rPr>
              <a:t>Europees</a:t>
            </a:r>
            <a:r>
              <a:rPr lang="fr-BE" b="1" dirty="0">
                <a:solidFill>
                  <a:srgbClr val="9FAEE5"/>
                </a:solidFill>
                <a:latin typeface="Montserrat" pitchFamily="50" charset="0"/>
                <a:ea typeface="+mj-ea"/>
              </a:rPr>
              <a:t> </a:t>
            </a:r>
            <a:r>
              <a:rPr lang="fr-BE" b="1" dirty="0" err="1">
                <a:solidFill>
                  <a:srgbClr val="9FAEE5"/>
                </a:solidFill>
                <a:latin typeface="Montserrat" pitchFamily="50" charset="0"/>
                <a:ea typeface="+mj-ea"/>
              </a:rPr>
              <a:t>sociaal</a:t>
            </a:r>
            <a:r>
              <a:rPr lang="fr-BE" b="1" dirty="0">
                <a:solidFill>
                  <a:srgbClr val="9FAEE5"/>
                </a:solidFill>
                <a:latin typeface="Montserrat" pitchFamily="50" charset="0"/>
                <a:ea typeface="+mj-ea"/>
              </a:rPr>
              <a:t> Fonds</a:t>
            </a:r>
          </a:p>
          <a:p>
            <a:pPr marL="358775" algn="r">
              <a:buClr>
                <a:srgbClr val="7087DA"/>
              </a:buClr>
            </a:pPr>
            <a:endParaRPr lang="fr-BE" sz="1100" b="1" dirty="0">
              <a:solidFill>
                <a:srgbClr val="9BABE5"/>
              </a:solidFill>
              <a:latin typeface="Montserrat" pitchFamily="50" charset="0"/>
              <a:ea typeface="+mj-ea"/>
            </a:endParaRPr>
          </a:p>
          <a:p>
            <a:pPr algn="r">
              <a:buClr>
                <a:srgbClr val="7087DA"/>
              </a:buClr>
            </a:pPr>
            <a:r>
              <a:rPr lang="fr-BE" b="1" dirty="0">
                <a:solidFill>
                  <a:srgbClr val="000099"/>
                </a:solidFill>
                <a:latin typeface="Montserrat" pitchFamily="50" charset="0"/>
                <a:ea typeface="+mj-ea"/>
              </a:rPr>
              <a:t>Fonds de cohésion</a:t>
            </a:r>
          </a:p>
          <a:p>
            <a:pPr algn="r">
              <a:buClr>
                <a:srgbClr val="7087DA"/>
              </a:buClr>
            </a:pPr>
            <a:r>
              <a:rPr lang="fr-BE" b="1" dirty="0" err="1">
                <a:solidFill>
                  <a:srgbClr val="9FAEE5"/>
                </a:solidFill>
                <a:latin typeface="Montserrat" pitchFamily="50" charset="0"/>
                <a:ea typeface="+mj-ea"/>
              </a:rPr>
              <a:t>Cohesiefonds</a:t>
            </a:r>
            <a:r>
              <a:rPr lang="fr-BE" b="1" dirty="0">
                <a:solidFill>
                  <a:srgbClr val="000099"/>
                </a:solidFill>
                <a:latin typeface="Montserrat" pitchFamily="50" charset="0"/>
                <a:ea typeface="+mj-ea"/>
              </a:rPr>
              <a:t> </a:t>
            </a:r>
          </a:p>
        </p:txBody>
      </p:sp>
      <p:sp>
        <p:nvSpPr>
          <p:cNvPr id="22" name="ZoneTexte 21"/>
          <p:cNvSpPr txBox="1"/>
          <p:nvPr/>
        </p:nvSpPr>
        <p:spPr>
          <a:xfrm>
            <a:off x="7203471" y="2635845"/>
            <a:ext cx="4938591" cy="707886"/>
          </a:xfrm>
          <a:prstGeom prst="rect">
            <a:avLst/>
          </a:prstGeom>
          <a:noFill/>
        </p:spPr>
        <p:txBody>
          <a:bodyPr wrap="square" rtlCol="0">
            <a:spAutoFit/>
          </a:bodyPr>
          <a:lstStyle/>
          <a:p>
            <a:r>
              <a:rPr lang="fr-BE" sz="2000" b="1" dirty="0">
                <a:solidFill>
                  <a:srgbClr val="000099"/>
                </a:solidFill>
                <a:latin typeface="Montserrat" pitchFamily="50" charset="0"/>
                <a:ea typeface="+mj-ea"/>
              </a:rPr>
              <a:t>Coopération territoriale européenne</a:t>
            </a:r>
          </a:p>
          <a:p>
            <a:r>
              <a:rPr lang="nl-BE" sz="2000" b="1" dirty="0">
                <a:solidFill>
                  <a:srgbClr val="9FAEE5"/>
                </a:solidFill>
                <a:latin typeface="Montserrat" pitchFamily="50" charset="0"/>
                <a:ea typeface="+mj-ea"/>
              </a:rPr>
              <a:t>Europese territoriale samenwerking </a:t>
            </a:r>
            <a:endParaRPr lang="fr-BE" sz="2000" b="1" dirty="0">
              <a:solidFill>
                <a:srgbClr val="9FAEE5"/>
              </a:solidFill>
              <a:latin typeface="Montserrat" pitchFamily="50" charset="0"/>
              <a:ea typeface="+mj-ea"/>
            </a:endParaRPr>
          </a:p>
        </p:txBody>
      </p:sp>
      <p:pic>
        <p:nvPicPr>
          <p:cNvPr id="25" name="Image 24"/>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8366798" y="4616075"/>
            <a:ext cx="2911863" cy="881283"/>
          </a:xfrm>
          <a:prstGeom prst="rect">
            <a:avLst/>
          </a:prstGeom>
        </p:spPr>
      </p:pic>
      <p:cxnSp>
        <p:nvCxnSpPr>
          <p:cNvPr id="28" name="Connecteur droit 27"/>
          <p:cNvCxnSpPr>
            <a:cxnSpLocks/>
          </p:cNvCxnSpPr>
          <p:nvPr/>
        </p:nvCxnSpPr>
        <p:spPr>
          <a:xfrm>
            <a:off x="7120157" y="1756004"/>
            <a:ext cx="0" cy="4480157"/>
          </a:xfrm>
          <a:prstGeom prst="line">
            <a:avLst/>
          </a:prstGeom>
          <a:ln w="12700">
            <a:solidFill>
              <a:srgbClr val="9FAEE5"/>
            </a:solidFill>
          </a:ln>
        </p:spPr>
        <p:style>
          <a:lnRef idx="1">
            <a:schemeClr val="accent1"/>
          </a:lnRef>
          <a:fillRef idx="0">
            <a:schemeClr val="accent1"/>
          </a:fillRef>
          <a:effectRef idx="0">
            <a:schemeClr val="accent1"/>
          </a:effectRef>
          <a:fontRef idx="minor">
            <a:schemeClr val="tx1"/>
          </a:fontRef>
        </p:style>
      </p:cxnSp>
      <p:sp>
        <p:nvSpPr>
          <p:cNvPr id="29" name="Flèche : chevron 28"/>
          <p:cNvSpPr/>
          <p:nvPr/>
        </p:nvSpPr>
        <p:spPr>
          <a:xfrm rot="10800000">
            <a:off x="6706818" y="3836531"/>
            <a:ext cx="174698" cy="235036"/>
          </a:xfrm>
          <a:prstGeom prst="chevron">
            <a:avLst/>
          </a:prstGeom>
          <a:solidFill>
            <a:srgbClr val="0000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solidFill>
                <a:schemeClr val="tx1"/>
              </a:solidFill>
            </a:endParaRPr>
          </a:p>
        </p:txBody>
      </p:sp>
      <p:sp>
        <p:nvSpPr>
          <p:cNvPr id="30" name="Flèche : chevron 29"/>
          <p:cNvSpPr/>
          <p:nvPr/>
        </p:nvSpPr>
        <p:spPr>
          <a:xfrm rot="10800000">
            <a:off x="6706818" y="4582607"/>
            <a:ext cx="174698" cy="235036"/>
          </a:xfrm>
          <a:prstGeom prst="chevron">
            <a:avLst/>
          </a:prstGeom>
          <a:solidFill>
            <a:srgbClr val="0000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solidFill>
                <a:schemeClr val="tx1"/>
              </a:solidFill>
            </a:endParaRPr>
          </a:p>
        </p:txBody>
      </p:sp>
      <p:sp>
        <p:nvSpPr>
          <p:cNvPr id="31" name="Flèche : chevron 30"/>
          <p:cNvSpPr/>
          <p:nvPr/>
        </p:nvSpPr>
        <p:spPr>
          <a:xfrm rot="10800000">
            <a:off x="6706818" y="5328683"/>
            <a:ext cx="174698" cy="235036"/>
          </a:xfrm>
          <a:prstGeom prst="chevron">
            <a:avLst/>
          </a:prstGeom>
          <a:solidFill>
            <a:srgbClr val="0000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solidFill>
                <a:schemeClr val="tx1"/>
              </a:solidFill>
            </a:endParaRPr>
          </a:p>
        </p:txBody>
      </p:sp>
      <p:sp>
        <p:nvSpPr>
          <p:cNvPr id="32" name="Rectangle 31"/>
          <p:cNvSpPr/>
          <p:nvPr/>
        </p:nvSpPr>
        <p:spPr>
          <a:xfrm>
            <a:off x="924415" y="2635845"/>
            <a:ext cx="6096000" cy="707886"/>
          </a:xfrm>
          <a:prstGeom prst="rect">
            <a:avLst/>
          </a:prstGeom>
        </p:spPr>
        <p:txBody>
          <a:bodyPr>
            <a:spAutoFit/>
          </a:bodyPr>
          <a:lstStyle/>
          <a:p>
            <a:pPr algn="r"/>
            <a:r>
              <a:rPr lang="fr-BE" sz="2000" b="1" dirty="0">
                <a:solidFill>
                  <a:srgbClr val="000099"/>
                </a:solidFill>
                <a:latin typeface="Montserrat" pitchFamily="50" charset="0"/>
              </a:rPr>
              <a:t>Investissement pour la croissance et l’emploi</a:t>
            </a:r>
          </a:p>
          <a:p>
            <a:pPr algn="r"/>
            <a:r>
              <a:rPr lang="fr-BE" sz="2000" b="1" dirty="0" err="1">
                <a:solidFill>
                  <a:srgbClr val="9FAEE5"/>
                </a:solidFill>
                <a:latin typeface="Montserrat" pitchFamily="50" charset="0"/>
              </a:rPr>
              <a:t>Investering</a:t>
            </a:r>
            <a:r>
              <a:rPr lang="fr-BE" sz="2000" b="1" dirty="0">
                <a:solidFill>
                  <a:srgbClr val="9FAEE5"/>
                </a:solidFill>
                <a:latin typeface="Montserrat" pitchFamily="50" charset="0"/>
              </a:rPr>
              <a:t> </a:t>
            </a:r>
            <a:r>
              <a:rPr lang="fr-BE" sz="2000" b="1" dirty="0" err="1">
                <a:solidFill>
                  <a:srgbClr val="9FAEE5"/>
                </a:solidFill>
                <a:latin typeface="Montserrat" pitchFamily="50" charset="0"/>
              </a:rPr>
              <a:t>voor</a:t>
            </a:r>
            <a:r>
              <a:rPr lang="fr-BE" sz="2000" b="1" dirty="0">
                <a:solidFill>
                  <a:srgbClr val="9FAEE5"/>
                </a:solidFill>
                <a:latin typeface="Montserrat" pitchFamily="50" charset="0"/>
              </a:rPr>
              <a:t> </a:t>
            </a:r>
            <a:r>
              <a:rPr lang="fr-BE" sz="2000" b="1" dirty="0" err="1">
                <a:solidFill>
                  <a:srgbClr val="9FAEE5"/>
                </a:solidFill>
                <a:latin typeface="Montserrat" pitchFamily="50" charset="0"/>
              </a:rPr>
              <a:t>groei</a:t>
            </a:r>
            <a:r>
              <a:rPr lang="fr-BE" sz="2000" b="1" dirty="0">
                <a:solidFill>
                  <a:srgbClr val="9FAEE5"/>
                </a:solidFill>
                <a:latin typeface="Montserrat" pitchFamily="50" charset="0"/>
              </a:rPr>
              <a:t> en </a:t>
            </a:r>
            <a:r>
              <a:rPr lang="fr-BE" sz="2000" b="1" dirty="0" err="1">
                <a:solidFill>
                  <a:srgbClr val="9FAEE5"/>
                </a:solidFill>
                <a:latin typeface="Montserrat" pitchFamily="50" charset="0"/>
              </a:rPr>
              <a:t>werkgelegenheid</a:t>
            </a:r>
            <a:endParaRPr lang="fr-BE" sz="2000" b="1" dirty="0">
              <a:solidFill>
                <a:srgbClr val="9FAEE5"/>
              </a:solidFill>
              <a:latin typeface="Montserrat" pitchFamily="50" charset="0"/>
            </a:endParaRPr>
          </a:p>
        </p:txBody>
      </p:sp>
      <p:sp>
        <p:nvSpPr>
          <p:cNvPr id="33" name="Rectangle 32"/>
          <p:cNvSpPr/>
          <p:nvPr/>
        </p:nvSpPr>
        <p:spPr>
          <a:xfrm>
            <a:off x="7627345" y="3666451"/>
            <a:ext cx="6096000" cy="646331"/>
          </a:xfrm>
          <a:prstGeom prst="rect">
            <a:avLst/>
          </a:prstGeom>
        </p:spPr>
        <p:txBody>
          <a:bodyPr>
            <a:spAutoFit/>
          </a:bodyPr>
          <a:lstStyle/>
          <a:p>
            <a:pPr>
              <a:buClr>
                <a:srgbClr val="7087DA"/>
              </a:buClr>
            </a:pPr>
            <a:r>
              <a:rPr lang="fr-BE" b="1" dirty="0">
                <a:solidFill>
                  <a:srgbClr val="000099"/>
                </a:solidFill>
                <a:latin typeface="Montserrat" pitchFamily="50" charset="0"/>
              </a:rPr>
              <a:t>FEDER</a:t>
            </a:r>
          </a:p>
          <a:p>
            <a:pPr>
              <a:buClr>
                <a:srgbClr val="7087DA"/>
              </a:buClr>
            </a:pPr>
            <a:r>
              <a:rPr lang="fr-BE" b="1" dirty="0">
                <a:solidFill>
                  <a:srgbClr val="9FAEE5"/>
                </a:solidFill>
                <a:latin typeface="Montserrat" pitchFamily="50" charset="0"/>
              </a:rPr>
              <a:t>EFRO</a:t>
            </a:r>
          </a:p>
        </p:txBody>
      </p:sp>
      <p:sp>
        <p:nvSpPr>
          <p:cNvPr id="34" name="Flèche : chevron 33"/>
          <p:cNvSpPr/>
          <p:nvPr/>
        </p:nvSpPr>
        <p:spPr>
          <a:xfrm>
            <a:off x="7366137" y="3836531"/>
            <a:ext cx="174698" cy="235036"/>
          </a:xfrm>
          <a:prstGeom prst="chevron">
            <a:avLst/>
          </a:prstGeom>
          <a:solidFill>
            <a:srgbClr val="0000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solidFill>
                <a:schemeClr val="tx1"/>
              </a:solidFill>
            </a:endParaRPr>
          </a:p>
        </p:txBody>
      </p:sp>
      <p:sp>
        <p:nvSpPr>
          <p:cNvPr id="23" name="Titre 4"/>
          <p:cNvSpPr txBox="1">
            <a:spLocks/>
          </p:cNvSpPr>
          <p:nvPr/>
        </p:nvSpPr>
        <p:spPr bwMode="auto">
          <a:xfrm>
            <a:off x="2106362" y="131400"/>
            <a:ext cx="7755268" cy="1090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685800">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514350" indent="-171450" defTabSz="68580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857250" indent="-171450" defTabSz="6858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200150" indent="-17145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1543050" indent="-17145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0002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4574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29146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3718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spcBef>
                <a:spcPct val="0"/>
              </a:spcBef>
              <a:buNone/>
              <a:defRPr/>
            </a:pPr>
            <a:r>
              <a:rPr lang="fr-FR" sz="2400" b="1" dirty="0">
                <a:solidFill>
                  <a:srgbClr val="000099"/>
                </a:solidFill>
                <a:latin typeface="Montserrat" pitchFamily="50" charset="0"/>
                <a:cs typeface="Calibri" pitchFamily="34" charset="0"/>
              </a:rPr>
              <a:t>POLITIQUE DE COHÉSION 2014-2020</a:t>
            </a:r>
          </a:p>
          <a:p>
            <a:pPr>
              <a:spcBef>
                <a:spcPct val="0"/>
              </a:spcBef>
              <a:buNone/>
              <a:defRPr/>
            </a:pPr>
            <a:r>
              <a:rPr lang="fr-FR" sz="2400" b="1" dirty="0">
                <a:solidFill>
                  <a:srgbClr val="9FAEE5"/>
                </a:solidFill>
                <a:latin typeface="Montserrat" pitchFamily="50" charset="0"/>
                <a:cs typeface="Calibri" pitchFamily="34" charset="0"/>
              </a:rPr>
              <a:t>COHESIEBELEID 2014-2020</a:t>
            </a:r>
          </a:p>
        </p:txBody>
      </p:sp>
    </p:spTree>
    <p:extLst>
      <p:ext uri="{BB962C8B-B14F-4D97-AF65-F5344CB8AC3E}">
        <p14:creationId xmlns:p14="http://schemas.microsoft.com/office/powerpoint/2010/main" val="4255383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circle(in)">
                                      <p:cBhvr>
                                        <p:cTn id="10" dur="75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26" presetClass="emph" presetSubtype="0" fill="hold" grpId="1" nodeType="clickEffect">
                                  <p:stCondLst>
                                    <p:cond delay="0"/>
                                  </p:stCondLst>
                                  <p:childTnLst>
                                    <p:animEffect transition="out" filter="fade">
                                      <p:cBhvr>
                                        <p:cTn id="14" dur="750" tmFilter="0, 0; .2, .5; .8, .5; 1, 0"/>
                                        <p:tgtEl>
                                          <p:spTgt spid="15"/>
                                        </p:tgtEl>
                                      </p:cBhvr>
                                    </p:animEffect>
                                    <p:animScale>
                                      <p:cBhvr>
                                        <p:cTn id="15" dur="375" autoRev="1" fill="hold"/>
                                        <p:tgtEl>
                                          <p:spTgt spid="15"/>
                                        </p:tgtEl>
                                      </p:cBhvr>
                                      <p:by x="105000" y="105000"/>
                                    </p:animScale>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18"/>
                                        </p:tgtEl>
                                        <p:attrNameLst>
                                          <p:attrName>style.visibility</p:attrName>
                                        </p:attrNameLst>
                                      </p:cBhvr>
                                      <p:to>
                                        <p:strVal val="visible"/>
                                      </p:to>
                                    </p:set>
                                    <p:anim calcmode="lin" valueType="num">
                                      <p:cBhvr additive="base">
                                        <p:cTn id="20" dur="500" fill="hold"/>
                                        <p:tgtEl>
                                          <p:spTgt spid="18"/>
                                        </p:tgtEl>
                                        <p:attrNameLst>
                                          <p:attrName>ppt_x</p:attrName>
                                        </p:attrNameLst>
                                      </p:cBhvr>
                                      <p:tavLst>
                                        <p:tav tm="0">
                                          <p:val>
                                            <p:strVal val="#ppt_x"/>
                                          </p:val>
                                        </p:tav>
                                        <p:tav tm="100000">
                                          <p:val>
                                            <p:strVal val="#ppt_x"/>
                                          </p:val>
                                        </p:tav>
                                      </p:tavLst>
                                    </p:anim>
                                    <p:anim calcmode="lin" valueType="num">
                                      <p:cBhvr additive="base">
                                        <p:cTn id="21" dur="500" fill="hold"/>
                                        <p:tgtEl>
                                          <p:spTgt spid="18"/>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additive="base">
                                        <p:cTn id="24" dur="500" fill="hold"/>
                                        <p:tgtEl>
                                          <p:spTgt spid="19"/>
                                        </p:tgtEl>
                                        <p:attrNameLst>
                                          <p:attrName>ppt_x</p:attrName>
                                        </p:attrNameLst>
                                      </p:cBhvr>
                                      <p:tavLst>
                                        <p:tav tm="0">
                                          <p:val>
                                            <p:strVal val="#ppt_x"/>
                                          </p:val>
                                        </p:tav>
                                        <p:tav tm="100000">
                                          <p:val>
                                            <p:strVal val="#ppt_x"/>
                                          </p:val>
                                        </p:tav>
                                      </p:tavLst>
                                    </p:anim>
                                    <p:anim calcmode="lin" valueType="num">
                                      <p:cBhvr additive="base">
                                        <p:cTn id="25" dur="500" fill="hold"/>
                                        <p:tgtEl>
                                          <p:spTgt spid="19"/>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32"/>
                                        </p:tgtEl>
                                        <p:attrNameLst>
                                          <p:attrName>style.visibility</p:attrName>
                                        </p:attrNameLst>
                                      </p:cBhvr>
                                      <p:to>
                                        <p:strVal val="visible"/>
                                      </p:to>
                                    </p:set>
                                    <p:anim calcmode="lin" valueType="num">
                                      <p:cBhvr additive="base">
                                        <p:cTn id="28" dur="500" fill="hold"/>
                                        <p:tgtEl>
                                          <p:spTgt spid="32"/>
                                        </p:tgtEl>
                                        <p:attrNameLst>
                                          <p:attrName>ppt_x</p:attrName>
                                        </p:attrNameLst>
                                      </p:cBhvr>
                                      <p:tavLst>
                                        <p:tav tm="0">
                                          <p:val>
                                            <p:strVal val="#ppt_x"/>
                                          </p:val>
                                        </p:tav>
                                        <p:tav tm="100000">
                                          <p:val>
                                            <p:strVal val="#ppt_x"/>
                                          </p:val>
                                        </p:tav>
                                      </p:tavLst>
                                    </p:anim>
                                    <p:anim calcmode="lin" valueType="num">
                                      <p:cBhvr additive="base">
                                        <p:cTn id="29" dur="500" fill="hold"/>
                                        <p:tgtEl>
                                          <p:spTgt spid="32"/>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fill="hold"/>
                                        <p:tgtEl>
                                          <p:spTgt spid="22"/>
                                        </p:tgtEl>
                                        <p:attrNameLst>
                                          <p:attrName>ppt_x</p:attrName>
                                        </p:attrNameLst>
                                      </p:cBhvr>
                                      <p:tavLst>
                                        <p:tav tm="0">
                                          <p:val>
                                            <p:strVal val="#ppt_x"/>
                                          </p:val>
                                        </p:tav>
                                        <p:tav tm="100000">
                                          <p:val>
                                            <p:strVal val="#ppt_x"/>
                                          </p:val>
                                        </p:tav>
                                      </p:tavLst>
                                    </p:anim>
                                    <p:anim calcmode="lin" valueType="num">
                                      <p:cBhvr additive="base">
                                        <p:cTn id="3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grpId="0" nodeType="click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500" fill="hold"/>
                                        <p:tgtEl>
                                          <p:spTgt spid="31"/>
                                        </p:tgtEl>
                                        <p:attrNameLst>
                                          <p:attrName>ppt_w</p:attrName>
                                        </p:attrNameLst>
                                      </p:cBhvr>
                                      <p:tavLst>
                                        <p:tav tm="0">
                                          <p:val>
                                            <p:fltVal val="0"/>
                                          </p:val>
                                        </p:tav>
                                        <p:tav tm="100000">
                                          <p:val>
                                            <p:strVal val="#ppt_w"/>
                                          </p:val>
                                        </p:tav>
                                      </p:tavLst>
                                    </p:anim>
                                    <p:anim calcmode="lin" valueType="num">
                                      <p:cBhvr>
                                        <p:cTn id="44" dur="500" fill="hold"/>
                                        <p:tgtEl>
                                          <p:spTgt spid="31"/>
                                        </p:tgtEl>
                                        <p:attrNameLst>
                                          <p:attrName>ppt_h</p:attrName>
                                        </p:attrNameLst>
                                      </p:cBhvr>
                                      <p:tavLst>
                                        <p:tav tm="0">
                                          <p:val>
                                            <p:fltVal val="0"/>
                                          </p:val>
                                        </p:tav>
                                        <p:tav tm="100000">
                                          <p:val>
                                            <p:strVal val="#ppt_h"/>
                                          </p:val>
                                        </p:tav>
                                      </p:tavLst>
                                    </p:anim>
                                    <p:animEffect transition="in" filter="fade">
                                      <p:cBhvr>
                                        <p:cTn id="45" dur="500"/>
                                        <p:tgtEl>
                                          <p:spTgt spid="31"/>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30"/>
                                        </p:tgtEl>
                                        <p:attrNameLst>
                                          <p:attrName>style.visibility</p:attrName>
                                        </p:attrNameLst>
                                      </p:cBhvr>
                                      <p:to>
                                        <p:strVal val="visible"/>
                                      </p:to>
                                    </p:set>
                                    <p:anim calcmode="lin" valueType="num">
                                      <p:cBhvr>
                                        <p:cTn id="48" dur="500" fill="hold"/>
                                        <p:tgtEl>
                                          <p:spTgt spid="30"/>
                                        </p:tgtEl>
                                        <p:attrNameLst>
                                          <p:attrName>ppt_w</p:attrName>
                                        </p:attrNameLst>
                                      </p:cBhvr>
                                      <p:tavLst>
                                        <p:tav tm="0">
                                          <p:val>
                                            <p:fltVal val="0"/>
                                          </p:val>
                                        </p:tav>
                                        <p:tav tm="100000">
                                          <p:val>
                                            <p:strVal val="#ppt_w"/>
                                          </p:val>
                                        </p:tav>
                                      </p:tavLst>
                                    </p:anim>
                                    <p:anim calcmode="lin" valueType="num">
                                      <p:cBhvr>
                                        <p:cTn id="49" dur="500" fill="hold"/>
                                        <p:tgtEl>
                                          <p:spTgt spid="30"/>
                                        </p:tgtEl>
                                        <p:attrNameLst>
                                          <p:attrName>ppt_h</p:attrName>
                                        </p:attrNameLst>
                                      </p:cBhvr>
                                      <p:tavLst>
                                        <p:tav tm="0">
                                          <p:val>
                                            <p:fltVal val="0"/>
                                          </p:val>
                                        </p:tav>
                                        <p:tav tm="100000">
                                          <p:val>
                                            <p:strVal val="#ppt_h"/>
                                          </p:val>
                                        </p:tav>
                                      </p:tavLst>
                                    </p:anim>
                                    <p:animEffect transition="in" filter="fade">
                                      <p:cBhvr>
                                        <p:cTn id="50" dur="500"/>
                                        <p:tgtEl>
                                          <p:spTgt spid="30"/>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29"/>
                                        </p:tgtEl>
                                        <p:attrNameLst>
                                          <p:attrName>style.visibility</p:attrName>
                                        </p:attrNameLst>
                                      </p:cBhvr>
                                      <p:to>
                                        <p:strVal val="visible"/>
                                      </p:to>
                                    </p:set>
                                    <p:anim calcmode="lin" valueType="num">
                                      <p:cBhvr>
                                        <p:cTn id="53" dur="500" fill="hold"/>
                                        <p:tgtEl>
                                          <p:spTgt spid="29"/>
                                        </p:tgtEl>
                                        <p:attrNameLst>
                                          <p:attrName>ppt_w</p:attrName>
                                        </p:attrNameLst>
                                      </p:cBhvr>
                                      <p:tavLst>
                                        <p:tav tm="0">
                                          <p:val>
                                            <p:fltVal val="0"/>
                                          </p:val>
                                        </p:tav>
                                        <p:tav tm="100000">
                                          <p:val>
                                            <p:strVal val="#ppt_w"/>
                                          </p:val>
                                        </p:tav>
                                      </p:tavLst>
                                    </p:anim>
                                    <p:anim calcmode="lin" valueType="num">
                                      <p:cBhvr>
                                        <p:cTn id="54" dur="500" fill="hold"/>
                                        <p:tgtEl>
                                          <p:spTgt spid="29"/>
                                        </p:tgtEl>
                                        <p:attrNameLst>
                                          <p:attrName>ppt_h</p:attrName>
                                        </p:attrNameLst>
                                      </p:cBhvr>
                                      <p:tavLst>
                                        <p:tav tm="0">
                                          <p:val>
                                            <p:fltVal val="0"/>
                                          </p:val>
                                        </p:tav>
                                        <p:tav tm="100000">
                                          <p:val>
                                            <p:strVal val="#ppt_h"/>
                                          </p:val>
                                        </p:tav>
                                      </p:tavLst>
                                    </p:anim>
                                    <p:animEffect transition="in" filter="fade">
                                      <p:cBhvr>
                                        <p:cTn id="55" dur="500"/>
                                        <p:tgtEl>
                                          <p:spTgt spid="29"/>
                                        </p:tgtEl>
                                      </p:cBhvr>
                                    </p:animEffect>
                                  </p:childTnLst>
                                </p:cTn>
                              </p:par>
                            </p:childTnLst>
                          </p:cTn>
                        </p:par>
                      </p:childTnLst>
                    </p:cTn>
                  </p:par>
                  <p:par>
                    <p:cTn id="56" fill="hold">
                      <p:stCondLst>
                        <p:cond delay="indefinite"/>
                      </p:stCondLst>
                      <p:childTnLst>
                        <p:par>
                          <p:cTn id="57" fill="hold">
                            <p:stCondLst>
                              <p:cond delay="0"/>
                            </p:stCondLst>
                            <p:childTnLst>
                              <p:par>
                                <p:cTn id="58" presetID="53" presetClass="entr" presetSubtype="16" fill="hold" grpId="0" nodeType="clickEffect">
                                  <p:stCondLst>
                                    <p:cond delay="0"/>
                                  </p:stCondLst>
                                  <p:childTnLst>
                                    <p:set>
                                      <p:cBhvr>
                                        <p:cTn id="59" dur="1" fill="hold">
                                          <p:stCondLst>
                                            <p:cond delay="0"/>
                                          </p:stCondLst>
                                        </p:cTn>
                                        <p:tgtEl>
                                          <p:spTgt spid="34"/>
                                        </p:tgtEl>
                                        <p:attrNameLst>
                                          <p:attrName>style.visibility</p:attrName>
                                        </p:attrNameLst>
                                      </p:cBhvr>
                                      <p:to>
                                        <p:strVal val="visible"/>
                                      </p:to>
                                    </p:set>
                                    <p:anim calcmode="lin" valueType="num">
                                      <p:cBhvr>
                                        <p:cTn id="60" dur="500" fill="hold"/>
                                        <p:tgtEl>
                                          <p:spTgt spid="34"/>
                                        </p:tgtEl>
                                        <p:attrNameLst>
                                          <p:attrName>ppt_w</p:attrName>
                                        </p:attrNameLst>
                                      </p:cBhvr>
                                      <p:tavLst>
                                        <p:tav tm="0">
                                          <p:val>
                                            <p:fltVal val="0"/>
                                          </p:val>
                                        </p:tav>
                                        <p:tav tm="100000">
                                          <p:val>
                                            <p:strVal val="#ppt_w"/>
                                          </p:val>
                                        </p:tav>
                                      </p:tavLst>
                                    </p:anim>
                                    <p:anim calcmode="lin" valueType="num">
                                      <p:cBhvr>
                                        <p:cTn id="61" dur="500" fill="hold"/>
                                        <p:tgtEl>
                                          <p:spTgt spid="34"/>
                                        </p:tgtEl>
                                        <p:attrNameLst>
                                          <p:attrName>ppt_h</p:attrName>
                                        </p:attrNameLst>
                                      </p:cBhvr>
                                      <p:tavLst>
                                        <p:tav tm="0">
                                          <p:val>
                                            <p:fltVal val="0"/>
                                          </p:val>
                                        </p:tav>
                                        <p:tav tm="100000">
                                          <p:val>
                                            <p:strVal val="#ppt_h"/>
                                          </p:val>
                                        </p:tav>
                                      </p:tavLst>
                                    </p:anim>
                                    <p:animEffect transition="in" filter="fade">
                                      <p:cBhvr>
                                        <p:cTn id="62" dur="500"/>
                                        <p:tgtEl>
                                          <p:spTgt spid="34"/>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33"/>
                                        </p:tgtEl>
                                        <p:attrNameLst>
                                          <p:attrName>style.visibility</p:attrName>
                                        </p:attrNameLst>
                                      </p:cBhvr>
                                      <p:to>
                                        <p:strVal val="visible"/>
                                      </p:to>
                                    </p:set>
                                    <p:anim calcmode="lin" valueType="num">
                                      <p:cBhvr>
                                        <p:cTn id="65" dur="500" fill="hold"/>
                                        <p:tgtEl>
                                          <p:spTgt spid="33"/>
                                        </p:tgtEl>
                                        <p:attrNameLst>
                                          <p:attrName>ppt_w</p:attrName>
                                        </p:attrNameLst>
                                      </p:cBhvr>
                                      <p:tavLst>
                                        <p:tav tm="0">
                                          <p:val>
                                            <p:fltVal val="0"/>
                                          </p:val>
                                        </p:tav>
                                        <p:tav tm="100000">
                                          <p:val>
                                            <p:strVal val="#ppt_w"/>
                                          </p:val>
                                        </p:tav>
                                      </p:tavLst>
                                    </p:anim>
                                    <p:anim calcmode="lin" valueType="num">
                                      <p:cBhvr>
                                        <p:cTn id="66" dur="500" fill="hold"/>
                                        <p:tgtEl>
                                          <p:spTgt spid="33"/>
                                        </p:tgtEl>
                                        <p:attrNameLst>
                                          <p:attrName>ppt_h</p:attrName>
                                        </p:attrNameLst>
                                      </p:cBhvr>
                                      <p:tavLst>
                                        <p:tav tm="0">
                                          <p:val>
                                            <p:fltVal val="0"/>
                                          </p:val>
                                        </p:tav>
                                        <p:tav tm="100000">
                                          <p:val>
                                            <p:strVal val="#ppt_h"/>
                                          </p:val>
                                        </p:tav>
                                      </p:tavLst>
                                    </p:anim>
                                    <p:animEffect transition="in" filter="fade">
                                      <p:cBhvr>
                                        <p:cTn id="67" dur="500"/>
                                        <p:tgtEl>
                                          <p:spTgt spid="33"/>
                                        </p:tgtEl>
                                      </p:cBhvr>
                                    </p:animEffect>
                                  </p:childTnLst>
                                </p:cTn>
                              </p:par>
                              <p:par>
                                <p:cTn id="68" presetID="53" presetClass="entr" presetSubtype="16" fill="hold" nodeType="withEffect">
                                  <p:stCondLst>
                                    <p:cond delay="0"/>
                                  </p:stCondLst>
                                  <p:childTnLst>
                                    <p:set>
                                      <p:cBhvr>
                                        <p:cTn id="69" dur="1" fill="hold">
                                          <p:stCondLst>
                                            <p:cond delay="0"/>
                                          </p:stCondLst>
                                        </p:cTn>
                                        <p:tgtEl>
                                          <p:spTgt spid="25"/>
                                        </p:tgtEl>
                                        <p:attrNameLst>
                                          <p:attrName>style.visibility</p:attrName>
                                        </p:attrNameLst>
                                      </p:cBhvr>
                                      <p:to>
                                        <p:strVal val="visible"/>
                                      </p:to>
                                    </p:set>
                                    <p:anim calcmode="lin" valueType="num">
                                      <p:cBhvr>
                                        <p:cTn id="70" dur="500" fill="hold"/>
                                        <p:tgtEl>
                                          <p:spTgt spid="25"/>
                                        </p:tgtEl>
                                        <p:attrNameLst>
                                          <p:attrName>ppt_w</p:attrName>
                                        </p:attrNameLst>
                                      </p:cBhvr>
                                      <p:tavLst>
                                        <p:tav tm="0">
                                          <p:val>
                                            <p:fltVal val="0"/>
                                          </p:val>
                                        </p:tav>
                                        <p:tav tm="100000">
                                          <p:val>
                                            <p:strVal val="#ppt_w"/>
                                          </p:val>
                                        </p:tav>
                                      </p:tavLst>
                                    </p:anim>
                                    <p:anim calcmode="lin" valueType="num">
                                      <p:cBhvr>
                                        <p:cTn id="71" dur="500" fill="hold"/>
                                        <p:tgtEl>
                                          <p:spTgt spid="25"/>
                                        </p:tgtEl>
                                        <p:attrNameLst>
                                          <p:attrName>ppt_h</p:attrName>
                                        </p:attrNameLst>
                                      </p:cBhvr>
                                      <p:tavLst>
                                        <p:tav tm="0">
                                          <p:val>
                                            <p:fltVal val="0"/>
                                          </p:val>
                                        </p:tav>
                                        <p:tav tm="100000">
                                          <p:val>
                                            <p:strVal val="#ppt_h"/>
                                          </p:val>
                                        </p:tav>
                                      </p:tavLst>
                                    </p:anim>
                                    <p:animEffect transition="in" filter="fade">
                                      <p:cBhvr>
                                        <p:cTn id="7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5" grpId="1" animBg="1"/>
      <p:bldP spid="18" grpId="0" animBg="1"/>
      <p:bldP spid="19" grpId="0" animBg="1"/>
      <p:bldP spid="21" grpId="0"/>
      <p:bldP spid="22" grpId="0"/>
      <p:bldP spid="29" grpId="0" animBg="1"/>
      <p:bldP spid="30" grpId="0" animBg="1"/>
      <p:bldP spid="31" grpId="0" animBg="1"/>
      <p:bldP spid="32" grpId="0"/>
      <p:bldP spid="33" grpId="0"/>
      <p:bldP spid="3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16761" y="1259446"/>
            <a:ext cx="9024846" cy="4768127"/>
          </a:xfrm>
          <a:prstGeom prst="rect">
            <a:avLst/>
          </a:prstGeom>
        </p:spPr>
      </p:pic>
    </p:spTree>
    <p:extLst>
      <p:ext uri="{BB962C8B-B14F-4D97-AF65-F5344CB8AC3E}">
        <p14:creationId xmlns:p14="http://schemas.microsoft.com/office/powerpoint/2010/main" val="9736024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8130" y="1891504"/>
            <a:ext cx="6423854" cy="4539524"/>
          </a:xfrm>
          <a:prstGeom prst="rect">
            <a:avLst/>
          </a:prstGeom>
        </p:spPr>
      </p:pic>
      <p:graphicFrame>
        <p:nvGraphicFramePr>
          <p:cNvPr id="8" name="Graphique 7">
            <a:extLst>
              <a:ext uri="{FF2B5EF4-FFF2-40B4-BE49-F238E27FC236}">
                <a16:creationId xmlns:a16="http://schemas.microsoft.com/office/drawing/2014/main" id="{BFC78A70-18AB-4020-A870-7BE119DAA3CE}"/>
              </a:ext>
            </a:extLst>
          </p:cNvPr>
          <p:cNvGraphicFramePr>
            <a:graphicFrameLocks/>
          </p:cNvGraphicFramePr>
          <p:nvPr>
            <p:extLst>
              <p:ext uri="{D42A27DB-BD31-4B8C-83A1-F6EECF244321}">
                <p14:modId xmlns:p14="http://schemas.microsoft.com/office/powerpoint/2010/main" val="4196286195"/>
              </p:ext>
            </p:extLst>
          </p:nvPr>
        </p:nvGraphicFramePr>
        <p:xfrm>
          <a:off x="6456895" y="2197353"/>
          <a:ext cx="5905501" cy="3457575"/>
        </p:xfrm>
        <a:graphic>
          <a:graphicData uri="http://schemas.openxmlformats.org/drawingml/2006/chart">
            <c:chart xmlns:c="http://schemas.openxmlformats.org/drawingml/2006/chart" xmlns:r="http://schemas.openxmlformats.org/officeDocument/2006/relationships" r:id="rId4"/>
          </a:graphicData>
        </a:graphic>
      </p:graphicFrame>
      <p:sp>
        <p:nvSpPr>
          <p:cNvPr id="3" name="ZoneTexte 2"/>
          <p:cNvSpPr txBox="1"/>
          <p:nvPr/>
        </p:nvSpPr>
        <p:spPr>
          <a:xfrm>
            <a:off x="9076482" y="3364516"/>
            <a:ext cx="1076445" cy="584775"/>
          </a:xfrm>
          <a:prstGeom prst="rect">
            <a:avLst/>
          </a:prstGeom>
          <a:noFill/>
        </p:spPr>
        <p:txBody>
          <a:bodyPr wrap="square" rtlCol="0">
            <a:spAutoFit/>
          </a:bodyPr>
          <a:lstStyle/>
          <a:p>
            <a:r>
              <a:rPr lang="fr-BE" sz="3200" b="1" dirty="0">
                <a:solidFill>
                  <a:schemeClr val="bg1"/>
                </a:solidFill>
                <a:latin typeface="Montserrat" panose="02000505000000020004" pitchFamily="2" charset="0"/>
              </a:rPr>
              <a:t>72%</a:t>
            </a:r>
          </a:p>
        </p:txBody>
      </p:sp>
      <p:sp>
        <p:nvSpPr>
          <p:cNvPr id="10" name="ZoneTexte 9"/>
          <p:cNvSpPr txBox="1"/>
          <p:nvPr/>
        </p:nvSpPr>
        <p:spPr>
          <a:xfrm>
            <a:off x="7872715" y="2682682"/>
            <a:ext cx="1076445" cy="584775"/>
          </a:xfrm>
          <a:prstGeom prst="rect">
            <a:avLst/>
          </a:prstGeom>
          <a:noFill/>
        </p:spPr>
        <p:txBody>
          <a:bodyPr wrap="square" rtlCol="0">
            <a:spAutoFit/>
          </a:bodyPr>
          <a:lstStyle/>
          <a:p>
            <a:r>
              <a:rPr lang="fr-BE" sz="3200" b="1" dirty="0">
                <a:solidFill>
                  <a:schemeClr val="bg1"/>
                </a:solidFill>
                <a:latin typeface="Montserrat" panose="02000505000000020004" pitchFamily="2" charset="0"/>
              </a:rPr>
              <a:t>23%</a:t>
            </a:r>
          </a:p>
        </p:txBody>
      </p:sp>
      <p:sp>
        <p:nvSpPr>
          <p:cNvPr id="11" name="ZoneTexte 10"/>
          <p:cNvSpPr txBox="1"/>
          <p:nvPr/>
        </p:nvSpPr>
        <p:spPr>
          <a:xfrm>
            <a:off x="8848275" y="2390294"/>
            <a:ext cx="1076445" cy="584775"/>
          </a:xfrm>
          <a:prstGeom prst="rect">
            <a:avLst/>
          </a:prstGeom>
          <a:noFill/>
        </p:spPr>
        <p:txBody>
          <a:bodyPr wrap="square" rtlCol="0">
            <a:spAutoFit/>
          </a:bodyPr>
          <a:lstStyle/>
          <a:p>
            <a:r>
              <a:rPr lang="fr-BE" sz="3200" b="1" dirty="0">
                <a:solidFill>
                  <a:schemeClr val="bg1"/>
                </a:solidFill>
                <a:latin typeface="Montserrat" panose="02000505000000020004" pitchFamily="2" charset="0"/>
              </a:rPr>
              <a:t>5%</a:t>
            </a:r>
          </a:p>
        </p:txBody>
      </p:sp>
      <p:sp>
        <p:nvSpPr>
          <p:cNvPr id="7" name="Titre 4"/>
          <p:cNvSpPr txBox="1">
            <a:spLocks/>
          </p:cNvSpPr>
          <p:nvPr/>
        </p:nvSpPr>
        <p:spPr bwMode="auto">
          <a:xfrm>
            <a:off x="2106362" y="131400"/>
            <a:ext cx="7755268" cy="1090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685800">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514350" indent="-171450" defTabSz="68580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857250" indent="-171450" defTabSz="6858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200150" indent="-17145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1543050" indent="-17145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0002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4574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29146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3718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buNone/>
              <a:defRPr sz="1400" b="0" i="0" u="none" strike="noStrike" kern="1200" spc="0" baseline="0">
                <a:solidFill>
                  <a:prstClr val="black">
                    <a:lumMod val="65000"/>
                    <a:lumOff val="35000"/>
                  </a:prstClr>
                </a:solidFill>
                <a:latin typeface="+mn-lt"/>
                <a:ea typeface="+mn-ea"/>
                <a:cs typeface="+mn-cs"/>
              </a:defRPr>
            </a:pPr>
            <a:r>
              <a:rPr lang="fr-BE" sz="2400" b="1" dirty="0">
                <a:solidFill>
                  <a:srgbClr val="000099"/>
                </a:solidFill>
                <a:latin typeface="Montserrat" panose="02000505000000020004" pitchFamily="2" charset="0"/>
              </a:rPr>
              <a:t>LA COOPÉRATION TERRITORIALE EUROPÉENNE 2014-2020</a:t>
            </a:r>
          </a:p>
          <a:p>
            <a:pPr>
              <a:buNone/>
              <a:defRPr sz="1400" b="0" i="0" u="none" strike="noStrike" kern="1200" spc="0" baseline="0">
                <a:solidFill>
                  <a:prstClr val="black">
                    <a:lumMod val="65000"/>
                    <a:lumOff val="35000"/>
                  </a:prstClr>
                </a:solidFill>
                <a:latin typeface="+mn-lt"/>
                <a:ea typeface="+mn-ea"/>
                <a:cs typeface="+mn-cs"/>
              </a:defRPr>
            </a:pPr>
            <a:r>
              <a:rPr lang="fr-BE" sz="2400" b="1" dirty="0">
                <a:solidFill>
                  <a:srgbClr val="9FAEE5"/>
                </a:solidFill>
                <a:latin typeface="Montserrat" panose="02000505000000020004" pitchFamily="2" charset="0"/>
              </a:rPr>
              <a:t>DE EUROPESE TERRITORIALE SAMENWERKING 2014-2020</a:t>
            </a:r>
          </a:p>
        </p:txBody>
      </p:sp>
    </p:spTree>
    <p:extLst>
      <p:ext uri="{BB962C8B-B14F-4D97-AF65-F5344CB8AC3E}">
        <p14:creationId xmlns:p14="http://schemas.microsoft.com/office/powerpoint/2010/main" val="3766023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7789897" cy="6858000"/>
          </a:xfrm>
          <a:prstGeom prst="rect">
            <a:avLst/>
          </a:prstGeom>
        </p:spPr>
      </p:pic>
      <p:pic>
        <p:nvPicPr>
          <p:cNvPr id="9" name="Image 8"/>
          <p:cNvPicPr>
            <a:picLocks noChangeAspect="1"/>
          </p:cNvPicPr>
          <p:nvPr/>
        </p:nvPicPr>
        <p:blipFill>
          <a:blip r:embed="rId4"/>
          <a:stretch>
            <a:fillRect/>
          </a:stretch>
        </p:blipFill>
        <p:spPr>
          <a:xfrm>
            <a:off x="10054500" y="1215345"/>
            <a:ext cx="1913021" cy="1275347"/>
          </a:xfrm>
          <a:prstGeom prst="rect">
            <a:avLst/>
          </a:prstGeom>
        </p:spPr>
      </p:pic>
      <p:pic>
        <p:nvPicPr>
          <p:cNvPr id="1026" name="Picture 2" descr="Résultat de recherche d'images pour &quot;french flag&quot;"/>
          <p:cNvPicPr>
            <a:picLocks noChangeAspect="1" noChangeArrowheads="1"/>
          </p:cNvPicPr>
          <p:nvPr/>
        </p:nvPicPr>
        <p:blipFill>
          <a:blip r:embed="rId5" cstate="hqprint">
            <a:extLst>
              <a:ext uri="{28A0092B-C50C-407E-A947-70E740481C1C}">
                <a14:useLocalDpi xmlns:a14="http://schemas.microsoft.com/office/drawing/2010/main" val="0"/>
              </a:ext>
            </a:extLst>
          </a:blip>
          <a:srcRect/>
          <a:stretch>
            <a:fillRect/>
          </a:stretch>
        </p:blipFill>
        <p:spPr bwMode="auto">
          <a:xfrm>
            <a:off x="8023245" y="1215345"/>
            <a:ext cx="1911015" cy="1273617"/>
          </a:xfrm>
          <a:prstGeom prst="rect">
            <a:avLst/>
          </a:prstGeom>
          <a:noFill/>
          <a:extLst>
            <a:ext uri="{909E8E84-426E-40DD-AFC4-6F175D3DCCD1}">
              <a14:hiddenFill xmlns:a14="http://schemas.microsoft.com/office/drawing/2010/main">
                <a:solidFill>
                  <a:srgbClr val="FFFFFF"/>
                </a:solidFill>
              </a14:hiddenFill>
            </a:ext>
          </a:extLst>
        </p:spPr>
      </p:pic>
      <p:pic>
        <p:nvPicPr>
          <p:cNvPr id="3" name="Image 2"/>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8888600" y="3014912"/>
            <a:ext cx="2151495" cy="2644815"/>
          </a:xfrm>
          <a:prstGeom prst="rect">
            <a:avLst/>
          </a:prstGeom>
        </p:spPr>
      </p:pic>
    </p:spTree>
    <p:extLst>
      <p:ext uri="{BB962C8B-B14F-4D97-AF65-F5344CB8AC3E}">
        <p14:creationId xmlns:p14="http://schemas.microsoft.com/office/powerpoint/2010/main" val="3720525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1000"/>
                                        <p:tgtEl>
                                          <p:spTgt spid="1026"/>
                                        </p:tgtEl>
                                      </p:cBhvr>
                                    </p:animEffect>
                                    <p:anim calcmode="lin" valueType="num">
                                      <p:cBhvr>
                                        <p:cTn id="13" dur="1000" fill="hold"/>
                                        <p:tgtEl>
                                          <p:spTgt spid="1026"/>
                                        </p:tgtEl>
                                        <p:attrNameLst>
                                          <p:attrName>ppt_x</p:attrName>
                                        </p:attrNameLst>
                                      </p:cBhvr>
                                      <p:tavLst>
                                        <p:tav tm="0">
                                          <p:val>
                                            <p:strVal val="#ppt_x"/>
                                          </p:val>
                                        </p:tav>
                                        <p:tav tm="100000">
                                          <p:val>
                                            <p:strVal val="#ppt_x"/>
                                          </p:val>
                                        </p:tav>
                                      </p:tavLst>
                                    </p:anim>
                                    <p:anim calcmode="lin" valueType="num">
                                      <p:cBhvr>
                                        <p:cTn id="14"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12192000" cy="6858000"/>
          </a:xfrm>
          <a:prstGeom prst="rect">
            <a:avLst/>
          </a:prstGeom>
          <a:solidFill>
            <a:srgbClr val="9FAEE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dirty="0"/>
          </a:p>
        </p:txBody>
      </p:sp>
      <p:sp>
        <p:nvSpPr>
          <p:cNvPr id="4" name="Titre 4"/>
          <p:cNvSpPr txBox="1">
            <a:spLocks/>
          </p:cNvSpPr>
          <p:nvPr/>
        </p:nvSpPr>
        <p:spPr bwMode="auto">
          <a:xfrm>
            <a:off x="3426104" y="2180117"/>
            <a:ext cx="7824488" cy="1090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685800">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514350" indent="-171450" defTabSz="68580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857250" indent="-171450" defTabSz="6858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200150" indent="-17145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1543050" indent="-17145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0002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4574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29146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3718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fontAlgn="base">
              <a:spcBef>
                <a:spcPct val="0"/>
              </a:spcBef>
              <a:spcAft>
                <a:spcPct val="0"/>
              </a:spcAft>
              <a:buNone/>
            </a:pPr>
            <a:r>
              <a:rPr lang="fr-BE" altLang="fr-FR" sz="4000" b="1" dirty="0">
                <a:solidFill>
                  <a:srgbClr val="000099"/>
                </a:solidFill>
                <a:latin typeface="Montserrat" panose="00000500000000000000" pitchFamily="50" charset="0"/>
                <a:cs typeface="Arial" panose="020B0604020202020204" pitchFamily="34" charset="0"/>
              </a:rPr>
              <a:t>L’IDENTITÉ DU PROGRAMME</a:t>
            </a:r>
          </a:p>
          <a:p>
            <a:pPr fontAlgn="base">
              <a:spcBef>
                <a:spcPct val="0"/>
              </a:spcBef>
              <a:spcAft>
                <a:spcPct val="0"/>
              </a:spcAft>
              <a:buNone/>
            </a:pPr>
            <a:r>
              <a:rPr lang="fr-BE" altLang="fr-FR" sz="4000" b="1" dirty="0">
                <a:solidFill>
                  <a:schemeClr val="bg1"/>
                </a:solidFill>
                <a:latin typeface="Montserrat" panose="00000500000000000000" pitchFamily="50" charset="0"/>
                <a:cs typeface="Arial" panose="020B0604020202020204" pitchFamily="34" charset="0"/>
              </a:rPr>
              <a:t>DE IDENTITEIT VAN HET PROGRAMMA</a:t>
            </a:r>
          </a:p>
        </p:txBody>
      </p:sp>
      <p:sp>
        <p:nvSpPr>
          <p:cNvPr id="7" name="ZoneTexte 6"/>
          <p:cNvSpPr txBox="1"/>
          <p:nvPr/>
        </p:nvSpPr>
        <p:spPr>
          <a:xfrm>
            <a:off x="1469980" y="1643605"/>
            <a:ext cx="2430684" cy="2646878"/>
          </a:xfrm>
          <a:prstGeom prst="rect">
            <a:avLst/>
          </a:prstGeom>
          <a:noFill/>
        </p:spPr>
        <p:txBody>
          <a:bodyPr wrap="square" rtlCol="0">
            <a:spAutoFit/>
          </a:bodyPr>
          <a:lstStyle/>
          <a:p>
            <a:r>
              <a:rPr lang="fr-BE" sz="16600" dirty="0">
                <a:solidFill>
                  <a:schemeClr val="bg1"/>
                </a:solidFill>
                <a:latin typeface="Montserrat" panose="02000505000000020004" pitchFamily="2" charset="0"/>
              </a:rPr>
              <a:t>2.</a:t>
            </a:r>
          </a:p>
        </p:txBody>
      </p:sp>
    </p:spTree>
    <p:extLst>
      <p:ext uri="{BB962C8B-B14F-4D97-AF65-F5344CB8AC3E}">
        <p14:creationId xmlns:p14="http://schemas.microsoft.com/office/powerpoint/2010/main" val="6368859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4"/>
          <p:cNvSpPr txBox="1">
            <a:spLocks/>
          </p:cNvSpPr>
          <p:nvPr/>
        </p:nvSpPr>
        <p:spPr bwMode="auto">
          <a:xfrm>
            <a:off x="2106362" y="131400"/>
            <a:ext cx="7755268" cy="1090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685800">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514350" indent="-171450" defTabSz="68580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857250" indent="-171450" defTabSz="6858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200150" indent="-17145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1543050" indent="-17145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0002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4574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29146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3718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fontAlgn="base">
              <a:spcBef>
                <a:spcPct val="0"/>
              </a:spcBef>
              <a:spcAft>
                <a:spcPct val="0"/>
              </a:spcAft>
              <a:buNone/>
            </a:pPr>
            <a:r>
              <a:rPr lang="fr-BE" altLang="fr-FR" sz="2400" b="1" dirty="0">
                <a:solidFill>
                  <a:srgbClr val="000099"/>
                </a:solidFill>
                <a:latin typeface="Montserrat" panose="00000500000000000000" pitchFamily="50" charset="0"/>
                <a:cs typeface="Arial" panose="020B0604020202020204" pitchFamily="34" charset="0"/>
              </a:rPr>
              <a:t>LE TERRITOIRE DE COOPÉRATION</a:t>
            </a:r>
          </a:p>
          <a:p>
            <a:pPr fontAlgn="base">
              <a:spcBef>
                <a:spcPct val="0"/>
              </a:spcBef>
              <a:spcAft>
                <a:spcPct val="0"/>
              </a:spcAft>
              <a:buNone/>
            </a:pPr>
            <a:r>
              <a:rPr lang="fr-BE" altLang="fr-FR" sz="2400" b="1" dirty="0">
                <a:solidFill>
                  <a:srgbClr val="9FAEE5"/>
                </a:solidFill>
                <a:latin typeface="Montserrat" panose="00000500000000000000" pitchFamily="50" charset="0"/>
                <a:cs typeface="Arial" panose="020B0604020202020204" pitchFamily="34" charset="0"/>
              </a:rPr>
              <a:t>HET SAMENWERKINGSGEBIED</a:t>
            </a:r>
          </a:p>
        </p:txBody>
      </p:sp>
      <p:pic>
        <p:nvPicPr>
          <p:cNvPr id="6" name="Image 5"/>
          <p:cNvPicPr>
            <a:picLocks noChangeAspect="1"/>
          </p:cNvPicPr>
          <p:nvPr/>
        </p:nvPicPr>
        <p:blipFill rotWithShape="1">
          <a:blip r:embed="rId3">
            <a:extLst>
              <a:ext uri="{28A0092B-C50C-407E-A947-70E740481C1C}">
                <a14:useLocalDpi xmlns:a14="http://schemas.microsoft.com/office/drawing/2010/main" val="0"/>
              </a:ext>
            </a:extLst>
          </a:blip>
          <a:srcRect l="19976" t="23862" r="5705" b="19473"/>
          <a:stretch/>
        </p:blipFill>
        <p:spPr>
          <a:xfrm>
            <a:off x="5652893" y="1033280"/>
            <a:ext cx="6174149" cy="5824720"/>
          </a:xfrm>
          <a:prstGeom prst="rect">
            <a:avLst/>
          </a:prstGeom>
        </p:spPr>
      </p:pic>
      <p:pic>
        <p:nvPicPr>
          <p:cNvPr id="7" name="Image 6"/>
          <p:cNvPicPr>
            <a:picLocks noChangeAspect="1"/>
          </p:cNvPicPr>
          <p:nvPr/>
        </p:nvPicPr>
        <p:blipFill rotWithShape="1">
          <a:blip r:embed="rId3">
            <a:extLst>
              <a:ext uri="{28A0092B-C50C-407E-A947-70E740481C1C}">
                <a14:useLocalDpi xmlns:a14="http://schemas.microsoft.com/office/drawing/2010/main" val="0"/>
              </a:ext>
            </a:extLst>
          </a:blip>
          <a:srcRect l="36502" t="82029" r="5705" b="-706"/>
          <a:stretch/>
        </p:blipFill>
        <p:spPr>
          <a:xfrm>
            <a:off x="1554788" y="1222217"/>
            <a:ext cx="3670926" cy="1467853"/>
          </a:xfrm>
          <a:prstGeom prst="rect">
            <a:avLst/>
          </a:prstGeom>
        </p:spPr>
      </p:pic>
    </p:spTree>
    <p:extLst>
      <p:ext uri="{BB962C8B-B14F-4D97-AF65-F5344CB8AC3E}">
        <p14:creationId xmlns:p14="http://schemas.microsoft.com/office/powerpoint/2010/main" val="3428489774"/>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1029</TotalTime>
  <Words>1865</Words>
  <Application>Microsoft Office PowerPoint</Application>
  <PresentationFormat>Grand écran</PresentationFormat>
  <Paragraphs>263</Paragraphs>
  <Slides>21</Slides>
  <Notes>20</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21</vt:i4>
      </vt:variant>
    </vt:vector>
  </HeadingPairs>
  <TitlesOfParts>
    <vt:vector size="28" baseType="lpstr">
      <vt:lpstr>Arial</vt:lpstr>
      <vt:lpstr>Calibri</vt:lpstr>
      <vt:lpstr>Calibri Light</vt:lpstr>
      <vt:lpstr>Montserrat</vt:lpstr>
      <vt:lpstr>Open Sans</vt:lpstr>
      <vt:lpstr>Wingdings</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Julie Champagne</dc:creator>
  <cp:lastModifiedBy>Julie Champagne</cp:lastModifiedBy>
  <cp:revision>97</cp:revision>
  <cp:lastPrinted>2017-05-17T08:41:58Z</cp:lastPrinted>
  <dcterms:created xsi:type="dcterms:W3CDTF">2017-05-11T07:45:57Z</dcterms:created>
  <dcterms:modified xsi:type="dcterms:W3CDTF">2017-09-12T08:15:21Z</dcterms:modified>
</cp:coreProperties>
</file>